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81" r:id="rId1"/>
  </p:sldMasterIdLst>
  <p:handoutMasterIdLst>
    <p:handoutMasterId r:id="rId10"/>
  </p:handoutMasterIdLst>
  <p:sldIdLst>
    <p:sldId id="256" r:id="rId2"/>
    <p:sldId id="257" r:id="rId3"/>
    <p:sldId id="265" r:id="rId4"/>
    <p:sldId id="269" r:id="rId5"/>
    <p:sldId id="258" r:id="rId6"/>
    <p:sldId id="260" r:id="rId7"/>
    <p:sldId id="261" r:id="rId8"/>
    <p:sldId id="262" r:id="rId9"/>
  </p:sldIdLst>
  <p:sldSz cx="12192000" cy="6858000"/>
  <p:notesSz cx="6811963" cy="99425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0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51851" cy="498852"/>
          </a:xfrm>
          <a:prstGeom prst="rect">
            <a:avLst/>
          </a:prstGeom>
        </p:spPr>
        <p:txBody>
          <a:bodyPr vert="horz" lIns="92272" tIns="46136" rIns="92272" bIns="46136" rtlCol="0"/>
          <a:lstStyle>
            <a:lvl1pPr algn="l">
              <a:defRPr sz="1200"/>
            </a:lvl1pPr>
          </a:lstStyle>
          <a:p>
            <a:endParaRPr lang="en-GB"/>
          </a:p>
        </p:txBody>
      </p:sp>
      <p:sp>
        <p:nvSpPr>
          <p:cNvPr id="3" name="Date Placeholder 2"/>
          <p:cNvSpPr>
            <a:spLocks noGrp="1"/>
          </p:cNvSpPr>
          <p:nvPr>
            <p:ph type="dt" sz="quarter" idx="1"/>
          </p:nvPr>
        </p:nvSpPr>
        <p:spPr>
          <a:xfrm>
            <a:off x="3858536" y="1"/>
            <a:ext cx="2951851" cy="498852"/>
          </a:xfrm>
          <a:prstGeom prst="rect">
            <a:avLst/>
          </a:prstGeom>
        </p:spPr>
        <p:txBody>
          <a:bodyPr vert="horz" lIns="92272" tIns="46136" rIns="92272" bIns="46136" rtlCol="0"/>
          <a:lstStyle>
            <a:lvl1pPr algn="r">
              <a:defRPr sz="1200"/>
            </a:lvl1pPr>
          </a:lstStyle>
          <a:p>
            <a:fld id="{C2276202-CBD1-4FBC-9BD0-A169C6A85ED1}" type="datetimeFigureOut">
              <a:rPr lang="en-GB" smtClean="0"/>
              <a:t>08/07/2026</a:t>
            </a:fld>
            <a:endParaRPr lang="en-GB"/>
          </a:p>
        </p:txBody>
      </p:sp>
      <p:sp>
        <p:nvSpPr>
          <p:cNvPr id="4" name="Footer Placeholder 3"/>
          <p:cNvSpPr>
            <a:spLocks noGrp="1"/>
          </p:cNvSpPr>
          <p:nvPr>
            <p:ph type="ftr" sz="quarter" idx="2"/>
          </p:nvPr>
        </p:nvSpPr>
        <p:spPr>
          <a:xfrm>
            <a:off x="1" y="9443663"/>
            <a:ext cx="2951851" cy="498851"/>
          </a:xfrm>
          <a:prstGeom prst="rect">
            <a:avLst/>
          </a:prstGeom>
        </p:spPr>
        <p:txBody>
          <a:bodyPr vert="horz" lIns="92272" tIns="46136" rIns="92272" bIns="46136" rtlCol="0" anchor="b"/>
          <a:lstStyle>
            <a:lvl1pPr algn="l">
              <a:defRPr sz="1200"/>
            </a:lvl1pPr>
          </a:lstStyle>
          <a:p>
            <a:endParaRPr lang="en-GB"/>
          </a:p>
        </p:txBody>
      </p:sp>
      <p:sp>
        <p:nvSpPr>
          <p:cNvPr id="5" name="Slide Number Placeholder 4"/>
          <p:cNvSpPr>
            <a:spLocks noGrp="1"/>
          </p:cNvSpPr>
          <p:nvPr>
            <p:ph type="sldNum" sz="quarter" idx="3"/>
          </p:nvPr>
        </p:nvSpPr>
        <p:spPr>
          <a:xfrm>
            <a:off x="3858536" y="9443663"/>
            <a:ext cx="2951851" cy="498851"/>
          </a:xfrm>
          <a:prstGeom prst="rect">
            <a:avLst/>
          </a:prstGeom>
        </p:spPr>
        <p:txBody>
          <a:bodyPr vert="horz" lIns="92272" tIns="46136" rIns="92272" bIns="46136" rtlCol="0" anchor="b"/>
          <a:lstStyle>
            <a:lvl1pPr algn="r">
              <a:defRPr sz="1200"/>
            </a:lvl1pPr>
          </a:lstStyle>
          <a:p>
            <a:fld id="{F7350595-DE11-4CE8-AD2B-5D62E652A206}" type="slidenum">
              <a:rPr lang="en-GB" smtClean="0"/>
              <a:t>‹#›</a:t>
            </a:fld>
            <a:endParaRPr lang="en-GB"/>
          </a:p>
        </p:txBody>
      </p:sp>
    </p:spTree>
    <p:extLst>
      <p:ext uri="{BB962C8B-B14F-4D97-AF65-F5344CB8AC3E}">
        <p14:creationId xmlns:p14="http://schemas.microsoft.com/office/powerpoint/2010/main" val="33654943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B61BEF0D-F0BB-DE4B-95CE-6DB70DBA9567}" type="datetimeFigureOut">
              <a:rPr lang="en-US" smtClean="0"/>
              <a:pPr/>
              <a:t>7/8/2026</a:t>
            </a:fld>
            <a:endParaRPr lang="en-US" dirty="0"/>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US" dirty="0"/>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96719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7/8/2026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697871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5226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7/8/2026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253551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7/8/2026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65365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7/8/2026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54860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7/8/2026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74577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7/8/2026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750703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39943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49788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23757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7475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45519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61BEF0D-F0BB-DE4B-95CE-6DB70DBA9567}" type="datetimeFigureOut">
              <a:rPr lang="en-US" smtClean="0"/>
              <a:pPr/>
              <a:t>7/8/2026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462888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61BEF0D-F0BB-DE4B-95CE-6DB70DBA9567}" type="datetimeFigureOut">
              <a:rPr lang="en-US" smtClean="0"/>
              <a:pPr/>
              <a:t>7/8/2026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759934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7/8/2026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6092704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66167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B61BEF0D-F0BB-DE4B-95CE-6DB70DBA9567}" type="datetimeFigureOut">
              <a:rPr lang="en-US" smtClean="0"/>
              <a:pPr/>
              <a:t>7/8/2026</a:t>
            </a:fld>
            <a:endParaRPr lang="en-US" dirty="0"/>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84520912"/>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 id="2147483893" r:id="rId12"/>
    <p:sldLayoutId id="2147483894" r:id="rId13"/>
    <p:sldLayoutId id="2147483895" r:id="rId14"/>
    <p:sldLayoutId id="2147483896" r:id="rId15"/>
    <p:sldLayoutId id="2147483897" r:id="rId16"/>
    <p:sldLayoutId id="2147483898"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Red Kites Class</a:t>
            </a:r>
            <a:br>
              <a:rPr lang="en-GB" dirty="0"/>
            </a:br>
            <a:r>
              <a:rPr lang="en-GB" dirty="0"/>
              <a:t>2026 - 2027</a:t>
            </a:r>
          </a:p>
        </p:txBody>
      </p:sp>
      <p:sp>
        <p:nvSpPr>
          <p:cNvPr id="3" name="Subtitle 2"/>
          <p:cNvSpPr>
            <a:spLocks noGrp="1"/>
          </p:cNvSpPr>
          <p:nvPr>
            <p:ph type="subTitle" idx="1"/>
          </p:nvPr>
        </p:nvSpPr>
        <p:spPr>
          <a:xfrm>
            <a:off x="942681" y="4947446"/>
            <a:ext cx="8731266" cy="1096899"/>
          </a:xfrm>
        </p:spPr>
        <p:txBody>
          <a:bodyPr>
            <a:normAutofit/>
          </a:bodyPr>
          <a:lstStyle/>
          <a:p>
            <a:pPr algn="r"/>
            <a:r>
              <a:rPr lang="en-GB" sz="2800" dirty="0">
                <a:solidFill>
                  <a:schemeClr val="bg1"/>
                </a:solidFill>
              </a:rPr>
              <a:t>Year 5: Miss Geary</a:t>
            </a:r>
          </a:p>
          <a:p>
            <a:pPr algn="r"/>
            <a:r>
              <a:rPr lang="en-GB" sz="2800" dirty="0">
                <a:solidFill>
                  <a:schemeClr val="bg1"/>
                </a:solidFill>
              </a:rPr>
              <a:t>Class TA: Miss read</a:t>
            </a:r>
          </a:p>
        </p:txBody>
      </p:sp>
      <p:pic>
        <p:nvPicPr>
          <p:cNvPr id="1026" name="Picture 2" descr="Support Watlington Primary School when you play Your School Lottery - Your  School Lott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3531" y="1381218"/>
            <a:ext cx="4767407" cy="1906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8664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Transition so far…</a:t>
            </a:r>
          </a:p>
        </p:txBody>
      </p:sp>
      <p:sp>
        <p:nvSpPr>
          <p:cNvPr id="3" name="Content Placeholder 2"/>
          <p:cNvSpPr>
            <a:spLocks noGrp="1"/>
          </p:cNvSpPr>
          <p:nvPr>
            <p:ph idx="1"/>
          </p:nvPr>
        </p:nvSpPr>
        <p:spPr/>
        <p:txBody>
          <a:bodyPr>
            <a:normAutofit/>
          </a:bodyPr>
          <a:lstStyle/>
          <a:p>
            <a:r>
              <a:rPr lang="en-GB" dirty="0"/>
              <a:t>As part of our whole school ‘Jigsaw’ programme, we have been discussing transition / moving on during lesson time.</a:t>
            </a:r>
          </a:p>
          <a:p>
            <a:r>
              <a:rPr lang="en-GB" dirty="0"/>
              <a:t>Teachers are holding meetings to discuss children: academic and pastoral information has been shared.</a:t>
            </a:r>
          </a:p>
          <a:p>
            <a:r>
              <a:rPr lang="en-GB" dirty="0"/>
              <a:t>Some children have started informal visits to new classrooms and areas to become familiar with the space. </a:t>
            </a:r>
          </a:p>
          <a:p>
            <a:r>
              <a:rPr lang="en-GB" dirty="0"/>
              <a:t>Children have had the opportunity to visit their new class today, where they completed a range of activities. </a:t>
            </a:r>
          </a:p>
          <a:p>
            <a:r>
              <a:rPr lang="en-GB" dirty="0"/>
              <a:t>Social stories will be sent out to specific children for over the summer.</a:t>
            </a:r>
          </a:p>
        </p:txBody>
      </p:sp>
    </p:spTree>
    <p:extLst>
      <p:ext uri="{BB962C8B-B14F-4D97-AF65-F5344CB8AC3E}">
        <p14:creationId xmlns:p14="http://schemas.microsoft.com/office/powerpoint/2010/main" val="1223153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5 Overview</a:t>
            </a:r>
          </a:p>
        </p:txBody>
      </p:sp>
      <p:sp>
        <p:nvSpPr>
          <p:cNvPr id="3" name="Content Placeholder 2"/>
          <p:cNvSpPr>
            <a:spLocks noGrp="1"/>
          </p:cNvSpPr>
          <p:nvPr>
            <p:ph idx="1"/>
          </p:nvPr>
        </p:nvSpPr>
        <p:spPr/>
        <p:txBody>
          <a:bodyPr>
            <a:normAutofit/>
          </a:bodyPr>
          <a:lstStyle/>
          <a:p>
            <a:r>
              <a:rPr lang="en-GB" dirty="0">
                <a:solidFill>
                  <a:schemeClr val="tx1"/>
                </a:solidFill>
              </a:rPr>
              <a:t>Term 1 topic: Anglo Saxons / Vikings.  We will make cross-curricular links in our English and other subject lessons (e.g. art / DT).</a:t>
            </a:r>
          </a:p>
          <a:p>
            <a:r>
              <a:rPr lang="en-GB" dirty="0">
                <a:solidFill>
                  <a:schemeClr val="tx1"/>
                </a:solidFill>
              </a:rPr>
              <a:t>English – How To Train Your Dragon (Overcoming a Monster story / Instruction writing / Kennings)</a:t>
            </a:r>
          </a:p>
          <a:p>
            <a:r>
              <a:rPr lang="en-GB" dirty="0">
                <a:solidFill>
                  <a:schemeClr val="tx1"/>
                </a:solidFill>
              </a:rPr>
              <a:t>Maths – continue to build on areas of development identified as part of transition meetings, including multiplication facts.</a:t>
            </a:r>
          </a:p>
          <a:p>
            <a:pPr marL="0" indent="0">
              <a:buNone/>
            </a:pPr>
            <a:endParaRPr lang="en-GB" dirty="0">
              <a:solidFill>
                <a:schemeClr val="tx1"/>
              </a:solidFill>
            </a:endParaRPr>
          </a:p>
          <a:p>
            <a:pPr marL="0" indent="0">
              <a:buNone/>
            </a:pPr>
            <a:endParaRPr lang="en-GB" dirty="0">
              <a:solidFill>
                <a:schemeClr val="tx1"/>
              </a:solidFill>
            </a:endParaRPr>
          </a:p>
          <a:p>
            <a:pPr marL="0" indent="0">
              <a:buNone/>
            </a:pPr>
            <a:endParaRPr lang="en-GB" dirty="0">
              <a:solidFill>
                <a:schemeClr val="tx1"/>
              </a:solidFill>
            </a:endParaRPr>
          </a:p>
          <a:p>
            <a:pPr marL="0" indent="0">
              <a:buNone/>
            </a:pPr>
            <a:endParaRPr lang="en-GB" dirty="0">
              <a:solidFill>
                <a:schemeClr val="tx1"/>
              </a:solidFill>
            </a:endParaRPr>
          </a:p>
        </p:txBody>
      </p:sp>
      <p:pic>
        <p:nvPicPr>
          <p:cNvPr id="4" name="Picture 3"/>
          <p:cNvPicPr>
            <a:picLocks noChangeAspect="1"/>
          </p:cNvPicPr>
          <p:nvPr/>
        </p:nvPicPr>
        <p:blipFill>
          <a:blip r:embed="rId2"/>
          <a:stretch>
            <a:fillRect/>
          </a:stretch>
        </p:blipFill>
        <p:spPr>
          <a:xfrm>
            <a:off x="9905037" y="3417454"/>
            <a:ext cx="1905479" cy="2872509"/>
          </a:xfrm>
          <a:prstGeom prst="rect">
            <a:avLst/>
          </a:prstGeom>
        </p:spPr>
      </p:pic>
    </p:spTree>
    <p:extLst>
      <p:ext uri="{BB962C8B-B14F-4D97-AF65-F5344CB8AC3E}">
        <p14:creationId xmlns:p14="http://schemas.microsoft.com/office/powerpoint/2010/main" val="1041825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5 Overview</a:t>
            </a:r>
          </a:p>
        </p:txBody>
      </p:sp>
      <p:sp>
        <p:nvSpPr>
          <p:cNvPr id="3" name="Content Placeholder 2"/>
          <p:cNvSpPr>
            <a:spLocks noGrp="1"/>
          </p:cNvSpPr>
          <p:nvPr>
            <p:ph idx="1"/>
          </p:nvPr>
        </p:nvSpPr>
        <p:spPr/>
        <p:txBody>
          <a:bodyPr>
            <a:normAutofit/>
          </a:bodyPr>
          <a:lstStyle/>
          <a:p>
            <a:r>
              <a:rPr lang="en-GB" dirty="0">
                <a:solidFill>
                  <a:schemeClr val="tx1"/>
                </a:solidFill>
              </a:rPr>
              <a:t>Swimming will happen during term 2 (October-Christmas)</a:t>
            </a:r>
          </a:p>
          <a:p>
            <a:r>
              <a:rPr lang="en-GB" dirty="0" err="1">
                <a:solidFill>
                  <a:schemeClr val="tx1"/>
                </a:solidFill>
              </a:rPr>
              <a:t>Bikeabilty</a:t>
            </a:r>
            <a:r>
              <a:rPr lang="en-GB" dirty="0">
                <a:solidFill>
                  <a:schemeClr val="tx1"/>
                </a:solidFill>
              </a:rPr>
              <a:t> has been booked – more information to follow.</a:t>
            </a:r>
          </a:p>
          <a:p>
            <a:r>
              <a:rPr lang="en-GB" dirty="0">
                <a:solidFill>
                  <a:schemeClr val="tx1"/>
                </a:solidFill>
              </a:rPr>
              <a:t>The Year 5 residential has been booked for 5</a:t>
            </a:r>
            <a:r>
              <a:rPr lang="en-GB" baseline="30000" dirty="0">
                <a:solidFill>
                  <a:schemeClr val="tx1"/>
                </a:solidFill>
              </a:rPr>
              <a:t>th</a:t>
            </a:r>
            <a:r>
              <a:rPr lang="en-GB" dirty="0">
                <a:solidFill>
                  <a:schemeClr val="tx1"/>
                </a:solidFill>
              </a:rPr>
              <a:t> – 7</a:t>
            </a:r>
            <a:r>
              <a:rPr lang="en-GB" baseline="30000" dirty="0">
                <a:solidFill>
                  <a:schemeClr val="tx1"/>
                </a:solidFill>
              </a:rPr>
              <a:t>th</a:t>
            </a:r>
            <a:r>
              <a:rPr lang="en-GB" dirty="0">
                <a:solidFill>
                  <a:schemeClr val="tx1"/>
                </a:solidFill>
              </a:rPr>
              <a:t> May 2027. Juniper Hall in Surrey.</a:t>
            </a:r>
          </a:p>
          <a:p>
            <a:pPr marL="0" indent="0">
              <a:buNone/>
            </a:pPr>
            <a:endParaRPr lang="en-GB" dirty="0"/>
          </a:p>
        </p:txBody>
      </p:sp>
      <p:pic>
        <p:nvPicPr>
          <p:cNvPr id="6" name="Picture 5"/>
          <p:cNvPicPr>
            <a:picLocks noChangeAspect="1"/>
          </p:cNvPicPr>
          <p:nvPr/>
        </p:nvPicPr>
        <p:blipFill>
          <a:blip r:embed="rId2"/>
          <a:stretch>
            <a:fillRect/>
          </a:stretch>
        </p:blipFill>
        <p:spPr>
          <a:xfrm>
            <a:off x="2590800" y="4164835"/>
            <a:ext cx="3381664" cy="2520593"/>
          </a:xfrm>
          <a:prstGeom prst="rect">
            <a:avLst/>
          </a:prstGeom>
        </p:spPr>
      </p:pic>
      <p:pic>
        <p:nvPicPr>
          <p:cNvPr id="7" name="Picture 6">
            <a:extLst>
              <a:ext uri="{FF2B5EF4-FFF2-40B4-BE49-F238E27FC236}">
                <a16:creationId xmlns:a16="http://schemas.microsoft.com/office/drawing/2014/main" id="{069C7C2F-A2C1-D226-C089-4B85AA99791C}"/>
              </a:ext>
            </a:extLst>
          </p:cNvPr>
          <p:cNvPicPr>
            <a:picLocks noChangeAspect="1"/>
          </p:cNvPicPr>
          <p:nvPr/>
        </p:nvPicPr>
        <p:blipFill>
          <a:blip r:embed="rId3"/>
          <a:stretch>
            <a:fillRect/>
          </a:stretch>
        </p:blipFill>
        <p:spPr>
          <a:xfrm>
            <a:off x="6563360" y="4164835"/>
            <a:ext cx="4073236" cy="2544884"/>
          </a:xfrm>
          <a:prstGeom prst="rect">
            <a:avLst/>
          </a:prstGeom>
        </p:spPr>
      </p:pic>
    </p:spTree>
    <p:extLst>
      <p:ext uri="{BB962C8B-B14F-4D97-AF65-F5344CB8AC3E}">
        <p14:creationId xmlns:p14="http://schemas.microsoft.com/office/powerpoint/2010/main" val="2145020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Class / year group specifics</a:t>
            </a:r>
          </a:p>
        </p:txBody>
      </p:sp>
      <p:sp>
        <p:nvSpPr>
          <p:cNvPr id="3" name="Content Placeholder 2"/>
          <p:cNvSpPr>
            <a:spLocks noGrp="1"/>
          </p:cNvSpPr>
          <p:nvPr>
            <p:ph idx="1"/>
          </p:nvPr>
        </p:nvSpPr>
        <p:spPr/>
        <p:txBody>
          <a:bodyPr>
            <a:noAutofit/>
          </a:bodyPr>
          <a:lstStyle/>
          <a:p>
            <a:r>
              <a:rPr lang="en-GB" sz="1400" dirty="0">
                <a:solidFill>
                  <a:schemeClr val="tx1"/>
                </a:solidFill>
              </a:rPr>
              <a:t>Communication methods – class pages, newsletters each main term, class emails, MCAS, end of the day, phone.</a:t>
            </a:r>
          </a:p>
          <a:p>
            <a:r>
              <a:rPr lang="en-GB" sz="1400" dirty="0">
                <a:solidFill>
                  <a:schemeClr val="tx1"/>
                </a:solidFill>
              </a:rPr>
              <a:t>More information about PE days etc., will be communicated in the class newsletter in September. Children will need to come to school in PE kits on these days– remember to send in spares if the weather is bad! </a:t>
            </a:r>
            <a:r>
              <a:rPr lang="en-GB" sz="1400" b="1" dirty="0">
                <a:solidFill>
                  <a:schemeClr val="tx1"/>
                </a:solidFill>
              </a:rPr>
              <a:t>Ear rings must be taped up</a:t>
            </a:r>
            <a:r>
              <a:rPr lang="en-GB" sz="1400" dirty="0">
                <a:solidFill>
                  <a:schemeClr val="tx1"/>
                </a:solidFill>
              </a:rPr>
              <a:t>. Summer is the best time to get your child’s ear pierced so they can be removed for PE lessons.</a:t>
            </a:r>
          </a:p>
          <a:p>
            <a:r>
              <a:rPr lang="en-GB" sz="1400" dirty="0">
                <a:solidFill>
                  <a:schemeClr val="tx1"/>
                </a:solidFill>
              </a:rPr>
              <a:t>Any medication should be sent in at the start of term with care plans.</a:t>
            </a:r>
          </a:p>
          <a:p>
            <a:r>
              <a:rPr lang="en-GB" sz="1400" dirty="0">
                <a:solidFill>
                  <a:schemeClr val="tx1"/>
                </a:solidFill>
              </a:rPr>
              <a:t>Walking home permission forms will be sent home in September for Year 5 children. These must be returned for safeguarding reasons. </a:t>
            </a:r>
            <a:r>
              <a:rPr lang="en-GB" sz="1400" b="1" dirty="0">
                <a:solidFill>
                  <a:schemeClr val="tx1"/>
                </a:solidFill>
              </a:rPr>
              <a:t>We will not allow children to walk home unless we have been informed by a parent.</a:t>
            </a:r>
          </a:p>
          <a:p>
            <a:r>
              <a:rPr lang="en-GB" sz="1400" dirty="0">
                <a:solidFill>
                  <a:schemeClr val="tx1"/>
                </a:solidFill>
              </a:rPr>
              <a:t>Children should not bring mobile phones in to school.</a:t>
            </a:r>
          </a:p>
          <a:p>
            <a:pPr fontAlgn="t"/>
            <a:r>
              <a:rPr lang="en-GB" sz="1400" dirty="0"/>
              <a:t>School day continues to be: 8.45am to 3.15pm (red gate will open at 8.40am)</a:t>
            </a:r>
          </a:p>
          <a:p>
            <a:pPr fontAlgn="t"/>
            <a:r>
              <a:rPr lang="en-GB" sz="1400" dirty="0"/>
              <a:t>Please do not send fiddle toys in!</a:t>
            </a:r>
          </a:p>
          <a:p>
            <a:pPr marL="0" indent="0">
              <a:buNone/>
            </a:pPr>
            <a:endParaRPr lang="en-GB" sz="1100" dirty="0">
              <a:solidFill>
                <a:srgbClr val="FF0000"/>
              </a:solidFill>
            </a:endParaRPr>
          </a:p>
        </p:txBody>
      </p:sp>
    </p:spTree>
    <p:extLst>
      <p:ext uri="{BB962C8B-B14F-4D97-AF65-F5344CB8AC3E}">
        <p14:creationId xmlns:p14="http://schemas.microsoft.com/office/powerpoint/2010/main" val="2042985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Ways to support your child over the Summer holiday…</a:t>
            </a:r>
          </a:p>
        </p:txBody>
      </p:sp>
      <p:sp>
        <p:nvSpPr>
          <p:cNvPr id="3" name="Content Placeholder 2"/>
          <p:cNvSpPr>
            <a:spLocks noGrp="1"/>
          </p:cNvSpPr>
          <p:nvPr>
            <p:ph idx="1"/>
          </p:nvPr>
        </p:nvSpPr>
        <p:spPr>
          <a:xfrm>
            <a:off x="1154953" y="2876877"/>
            <a:ext cx="8761413" cy="3416300"/>
          </a:xfrm>
        </p:spPr>
        <p:txBody>
          <a:bodyPr>
            <a:noAutofit/>
          </a:bodyPr>
          <a:lstStyle/>
          <a:p>
            <a:r>
              <a:rPr lang="en-GB" sz="1600" dirty="0"/>
              <a:t>Your child’s end of year report will be sent home before the end of term. This will outline next steps that your children need to take in reading, writing and maths. Please support your child in developing these skills over the holidays, so they can hit the ground running in September.</a:t>
            </a:r>
            <a:endParaRPr lang="en-US" sz="1600" dirty="0"/>
          </a:p>
          <a:p>
            <a:r>
              <a:rPr lang="en-US" sz="1600" dirty="0"/>
              <a:t>Children should continue reading regularly over the summer holidays – this has a HUGE impact!</a:t>
            </a:r>
          </a:p>
          <a:p>
            <a:r>
              <a:rPr lang="en-US" sz="1600" dirty="0"/>
              <a:t>Times tables practice (TTR)</a:t>
            </a:r>
          </a:p>
          <a:p>
            <a:r>
              <a:rPr lang="en-US" sz="1600" dirty="0"/>
              <a:t>Practical </a:t>
            </a:r>
            <a:r>
              <a:rPr lang="en-US" sz="1600" dirty="0" err="1"/>
              <a:t>maths</a:t>
            </a:r>
            <a:r>
              <a:rPr lang="en-US" sz="1600" dirty="0"/>
              <a:t> – money, time and measures.</a:t>
            </a:r>
            <a:endParaRPr lang="en-GB" sz="1600" dirty="0"/>
          </a:p>
          <a:p>
            <a:r>
              <a:rPr lang="en-GB" sz="1600" dirty="0"/>
              <a:t>Ensure your child has all the uniform and equipment they need for September.</a:t>
            </a:r>
          </a:p>
          <a:p>
            <a:endParaRPr lang="en-GB" dirty="0"/>
          </a:p>
        </p:txBody>
      </p:sp>
    </p:spTree>
    <p:extLst>
      <p:ext uri="{BB962C8B-B14F-4D97-AF65-F5344CB8AC3E}">
        <p14:creationId xmlns:p14="http://schemas.microsoft.com/office/powerpoint/2010/main" val="2366791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Involving you next year…</a:t>
            </a:r>
          </a:p>
        </p:txBody>
      </p:sp>
      <p:sp>
        <p:nvSpPr>
          <p:cNvPr id="3" name="Content Placeholder 2"/>
          <p:cNvSpPr>
            <a:spLocks noGrp="1"/>
          </p:cNvSpPr>
          <p:nvPr>
            <p:ph idx="1"/>
          </p:nvPr>
        </p:nvSpPr>
        <p:spPr/>
        <p:txBody>
          <a:bodyPr>
            <a:normAutofit/>
          </a:bodyPr>
          <a:lstStyle/>
          <a:p>
            <a:r>
              <a:rPr lang="en-GB" dirty="0"/>
              <a:t>Class email address: </a:t>
            </a:r>
            <a:r>
              <a:rPr lang="en-GB" dirty="0">
                <a:solidFill>
                  <a:srgbClr val="FF0000"/>
                </a:solidFill>
              </a:rPr>
              <a:t>redkites@watlington.oxon.sch.uk </a:t>
            </a:r>
            <a:r>
              <a:rPr lang="en-GB" dirty="0"/>
              <a:t>if you have any small issues or messages</a:t>
            </a:r>
          </a:p>
          <a:p>
            <a:r>
              <a:rPr lang="en-GB" dirty="0"/>
              <a:t>We will keep the class pages updated on a regular basis.</a:t>
            </a:r>
          </a:p>
          <a:p>
            <a:r>
              <a:rPr lang="en-GB" dirty="0"/>
              <a:t>Open afternoons and assemblies will continue next year – dates will be shared early on via our newsletters.</a:t>
            </a:r>
          </a:p>
          <a:p>
            <a:r>
              <a:rPr lang="en-GB" dirty="0"/>
              <a:t>We will hold a parents’ evening in the autumn term.</a:t>
            </a:r>
          </a:p>
          <a:p>
            <a:r>
              <a:rPr lang="en-GB" dirty="0"/>
              <a:t>Clubs are open to all – if your child hasn’t done a club before, we encourage them to give one a try! Support is available for paid clubs.</a:t>
            </a:r>
          </a:p>
          <a:p>
            <a:r>
              <a:rPr lang="en-GB" dirty="0"/>
              <a:t>If you have any expertise on any of the topics, let us know!</a:t>
            </a:r>
          </a:p>
        </p:txBody>
      </p:sp>
    </p:spTree>
    <p:extLst>
      <p:ext uri="{BB962C8B-B14F-4D97-AF65-F5344CB8AC3E}">
        <p14:creationId xmlns:p14="http://schemas.microsoft.com/office/powerpoint/2010/main" val="14662454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
        <p:nvSpPr>
          <p:cNvPr id="3" name="Content Placeholder 2"/>
          <p:cNvSpPr>
            <a:spLocks noGrp="1"/>
          </p:cNvSpPr>
          <p:nvPr>
            <p:ph idx="1"/>
          </p:nvPr>
        </p:nvSpPr>
        <p:spPr/>
        <p:txBody>
          <a:bodyPr/>
          <a:lstStyle/>
          <a:p>
            <a:r>
              <a:rPr lang="en-GB" dirty="0"/>
              <a:t>Class email: </a:t>
            </a:r>
            <a:r>
              <a:rPr lang="en-GB" dirty="0">
                <a:solidFill>
                  <a:srgbClr val="FF0000"/>
                </a:solidFill>
              </a:rPr>
              <a:t>redkites@watlington.oxon.sch.uk</a:t>
            </a:r>
            <a:r>
              <a:rPr lang="en-GB" dirty="0"/>
              <a:t> – we will try to respond to any further questions as soon as possible.  </a:t>
            </a:r>
          </a:p>
          <a:p>
            <a:pPr marL="0" indent="0">
              <a:buNone/>
            </a:pPr>
            <a:endParaRPr lang="en-GB" dirty="0"/>
          </a:p>
          <a:p>
            <a:r>
              <a:rPr lang="en-GB" dirty="0"/>
              <a:t>A copy of this presentation will be included on the current </a:t>
            </a:r>
            <a:r>
              <a:rPr lang="en-GB" dirty="0">
                <a:solidFill>
                  <a:srgbClr val="FF0000"/>
                </a:solidFill>
              </a:rPr>
              <a:t>BADGERS </a:t>
            </a:r>
            <a:r>
              <a:rPr lang="en-GB" dirty="0"/>
              <a:t>class page.</a:t>
            </a:r>
          </a:p>
          <a:p>
            <a:endParaRPr lang="en-GB" dirty="0"/>
          </a:p>
        </p:txBody>
      </p:sp>
    </p:spTree>
    <p:extLst>
      <p:ext uri="{BB962C8B-B14F-4D97-AF65-F5344CB8AC3E}">
        <p14:creationId xmlns:p14="http://schemas.microsoft.com/office/powerpoint/2010/main" val="14790577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0</TotalTime>
  <Words>682</Words>
  <Application>Microsoft Office PowerPoint</Application>
  <PresentationFormat>Widescreen</PresentationFormat>
  <Paragraphs>44</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Calibri</vt:lpstr>
      <vt:lpstr>Century Gothic</vt:lpstr>
      <vt:lpstr>Wingdings 3</vt:lpstr>
      <vt:lpstr>Ion Boardroom</vt:lpstr>
      <vt:lpstr>Red Kites Class 2026 - 2027</vt:lpstr>
      <vt:lpstr>Transition so far…</vt:lpstr>
      <vt:lpstr>Year 5 Overview</vt:lpstr>
      <vt:lpstr>Year 5 Overview</vt:lpstr>
      <vt:lpstr>Class / year group specifics</vt:lpstr>
      <vt:lpstr>Ways to support your child over the Summer holiday…</vt:lpstr>
      <vt:lpstr>Involving you next year…</vt:lpstr>
      <vt:lpstr>Any questions?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 Kites 2020-2021</dc:title>
  <dc:creator>Jonathan</dc:creator>
  <cp:lastModifiedBy>Jonathan GALE</cp:lastModifiedBy>
  <cp:revision>60</cp:revision>
  <cp:lastPrinted>2026-07-08T13:44:49Z</cp:lastPrinted>
  <dcterms:created xsi:type="dcterms:W3CDTF">2020-06-19T07:03:11Z</dcterms:created>
  <dcterms:modified xsi:type="dcterms:W3CDTF">2026-07-08T13:44:49Z</dcterms:modified>
</cp:coreProperties>
</file>