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351" r:id="rId5"/>
    <p:sldId id="297" r:id="rId6"/>
    <p:sldId id="322" r:id="rId7"/>
    <p:sldId id="304" r:id="rId8"/>
    <p:sldId id="332" r:id="rId9"/>
    <p:sldId id="331" r:id="rId10"/>
    <p:sldId id="328" r:id="rId11"/>
    <p:sldId id="326" r:id="rId12"/>
    <p:sldId id="345" r:id="rId13"/>
    <p:sldId id="347" r:id="rId14"/>
    <p:sldId id="335" r:id="rId15"/>
    <p:sldId id="337" r:id="rId16"/>
    <p:sldId id="341" r:id="rId17"/>
    <p:sldId id="339" r:id="rId18"/>
    <p:sldId id="343" r:id="rId19"/>
    <p:sldId id="349" r:id="rId20"/>
    <p:sldId id="31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50" d="100"/>
          <a:sy n="50" d="100"/>
        </p:scale>
        <p:origin x="1256" y="2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22/02/2023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22/02/2023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phonicsplay.co.uk/InteractiveResources.htm" TargetMode="External"/><Relationship Id="rId2" Type="http://schemas.openxmlformats.org/officeDocument/2006/relationships/hyperlink" Target="https://home.oxfordowl.co.uk/reading/learn-to-read-phonics/" TargetMode="External"/><Relationship Id="rId1" Type="http://schemas.openxmlformats.org/officeDocument/2006/relationships/slideLayout" Target="../slideLayouts/slideLayout2.xml"/><Relationship Id="rId4" Type="http://schemas.openxmlformats.org/officeDocument/2006/relationships/hyperlink" Target="https://www.youtube.com/watch?time_continue=18&amp;v=UCI2mu7URBc&amp;feature=emb_logo"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b="1" dirty="0" err="1" smtClean="0">
                <a:latin typeface="Century Gothic" panose="020B0502020202020204" pitchFamily="34" charset="0"/>
              </a:rPr>
              <a:t>Watlington</a:t>
            </a:r>
            <a:r>
              <a:rPr lang="en-GB" b="1" dirty="0" smtClean="0">
                <a:latin typeface="Century Gothic" panose="020B0502020202020204" pitchFamily="34" charset="0"/>
              </a:rPr>
              <a:t> Primary School</a:t>
            </a:r>
            <a:br>
              <a:rPr lang="en-GB" b="1" dirty="0" smtClean="0">
                <a:latin typeface="Century Gothic" panose="020B0502020202020204" pitchFamily="34" charset="0"/>
              </a:rPr>
            </a:br>
            <a:r>
              <a:rPr lang="en-GB" b="1" dirty="0" smtClean="0">
                <a:latin typeface="Century Gothic" panose="020B0502020202020204" pitchFamily="34" charset="0"/>
              </a:rPr>
              <a:t>Phonics Screening </a:t>
            </a:r>
            <a:endParaRPr lang="en-GB" b="1" dirty="0">
              <a:latin typeface="Century Gothic" panose="020B0502020202020204" pitchFamily="34" charset="0"/>
            </a:endParaRPr>
          </a:p>
        </p:txBody>
      </p:sp>
      <p:sp>
        <p:nvSpPr>
          <p:cNvPr id="5" name="Subtitle 4"/>
          <p:cNvSpPr>
            <a:spLocks noGrp="1"/>
          </p:cNvSpPr>
          <p:nvPr>
            <p:ph type="subTitle" idx="1"/>
          </p:nvPr>
        </p:nvSpPr>
        <p:spPr/>
        <p:txBody>
          <a:bodyPr/>
          <a:lstStyle/>
          <a:p>
            <a:r>
              <a:rPr lang="en-GB" dirty="0" smtClean="0">
                <a:latin typeface="Century Gothic" panose="020B0502020202020204" pitchFamily="34" charset="0"/>
              </a:rPr>
              <a:t>Wednesday 22</a:t>
            </a:r>
            <a:r>
              <a:rPr lang="en-GB" baseline="30000" dirty="0" smtClean="0">
                <a:latin typeface="Century Gothic" panose="020B0502020202020204" pitchFamily="34" charset="0"/>
              </a:rPr>
              <a:t>nd</a:t>
            </a:r>
            <a:r>
              <a:rPr lang="en-GB" dirty="0" smtClean="0">
                <a:latin typeface="Century Gothic" panose="020B0502020202020204" pitchFamily="34" charset="0"/>
              </a:rPr>
              <a:t> February 2023</a:t>
            </a:r>
          </a:p>
          <a:p>
            <a:endParaRPr lang="en-GB" dirty="0">
              <a:latin typeface="Century Gothic" panose="020B0502020202020204" pitchFamily="34" charset="0"/>
            </a:endParaRPr>
          </a:p>
        </p:txBody>
      </p:sp>
      <p:pic>
        <p:nvPicPr>
          <p:cNvPr id="6" name="Picture 5" descr="Image result for watlington primary school logo"/>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4754240"/>
            <a:ext cx="1748706" cy="1568177"/>
          </a:xfrm>
          <a:prstGeom prst="rect">
            <a:avLst/>
          </a:prstGeom>
          <a:noFill/>
          <a:ln>
            <a:noFill/>
          </a:ln>
        </p:spPr>
      </p:pic>
    </p:spTree>
    <p:extLst>
      <p:ext uri="{BB962C8B-B14F-4D97-AF65-F5344CB8AC3E}">
        <p14:creationId xmlns:p14="http://schemas.microsoft.com/office/powerpoint/2010/main" val="21912096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938" y="1157635"/>
            <a:ext cx="3820623" cy="4893647"/>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
        <p:nvSpPr>
          <p:cNvPr id="6" name="Rectangle 5"/>
          <p:cNvSpPr/>
          <p:nvPr/>
        </p:nvSpPr>
        <p:spPr>
          <a:xfrm>
            <a:off x="4820074" y="1250960"/>
            <a:ext cx="4572000" cy="4801314"/>
          </a:xfrm>
          <a:prstGeom prst="rect">
            <a:avLst/>
          </a:prstGeom>
        </p:spPr>
        <p:txBody>
          <a:bodyPr>
            <a:spAutoFit/>
          </a:bodyPr>
          <a:lstStyle/>
          <a:p>
            <a:r>
              <a:rPr lang="en-GB" b="1" dirty="0">
                <a:cs typeface="Calibri"/>
              </a:rPr>
              <a:t>Phoneme</a:t>
            </a:r>
            <a:r>
              <a:rPr lang="en-GB" dirty="0">
                <a:cs typeface="Calibri"/>
              </a:rPr>
              <a:t>: </a:t>
            </a:r>
            <a:r>
              <a:rPr lang="en-GB" dirty="0">
                <a:ea typeface="+mn-lt"/>
                <a:cs typeface="+mn-lt"/>
              </a:rPr>
              <a:t>the smallest single identifiable sound in a word. </a:t>
            </a:r>
            <a:endParaRPr lang="en-GB" dirty="0">
              <a:cs typeface="Calibri"/>
            </a:endParaRPr>
          </a:p>
          <a:p>
            <a:r>
              <a:rPr lang="en-GB" dirty="0">
                <a:cs typeface="Calibri"/>
              </a:rPr>
              <a:t>For example, in the word 'cat' there are three phonemes c/a/t.</a:t>
            </a:r>
          </a:p>
          <a:p>
            <a:endParaRPr lang="en-GB" dirty="0"/>
          </a:p>
          <a:p>
            <a:r>
              <a:rPr lang="en-GB" b="1" dirty="0">
                <a:cs typeface="Calibri"/>
              </a:rPr>
              <a:t>Grapheme: </a:t>
            </a:r>
            <a:r>
              <a:rPr lang="en-GB" dirty="0">
                <a:cs typeface="Calibri"/>
              </a:rPr>
              <a:t>the written representation of a sound. </a:t>
            </a:r>
          </a:p>
          <a:p>
            <a:endParaRPr lang="en-GB" dirty="0">
              <a:cs typeface="Calibri"/>
            </a:endParaRPr>
          </a:p>
          <a:p>
            <a:r>
              <a:rPr lang="en-GB" b="1" dirty="0">
                <a:cs typeface="Calibri"/>
              </a:rPr>
              <a:t>Digraph:</a:t>
            </a:r>
            <a:r>
              <a:rPr lang="en-GB" dirty="0">
                <a:cs typeface="Calibri"/>
              </a:rPr>
              <a:t> two letters making one sound. For example, /</a:t>
            </a:r>
            <a:r>
              <a:rPr lang="en-GB" dirty="0" err="1">
                <a:cs typeface="Calibri"/>
              </a:rPr>
              <a:t>sh</a:t>
            </a:r>
            <a:r>
              <a:rPr lang="en-GB" dirty="0">
                <a:cs typeface="Calibri"/>
              </a:rPr>
              <a:t>/ in the word '</a:t>
            </a:r>
            <a:r>
              <a:rPr lang="en-GB" b="1" dirty="0">
                <a:solidFill>
                  <a:srgbClr val="82368C"/>
                </a:solidFill>
                <a:cs typeface="Calibri"/>
              </a:rPr>
              <a:t>sh</a:t>
            </a:r>
            <a:r>
              <a:rPr lang="en-GB" dirty="0">
                <a:cs typeface="Calibri"/>
              </a:rPr>
              <a:t>op'. </a:t>
            </a:r>
          </a:p>
          <a:p>
            <a:endParaRPr lang="en-GB" dirty="0">
              <a:cs typeface="Calibri"/>
            </a:endParaRPr>
          </a:p>
          <a:p>
            <a:r>
              <a:rPr lang="en-GB" b="1" dirty="0" err="1">
                <a:cs typeface="Calibri"/>
              </a:rPr>
              <a:t>Trigraph</a:t>
            </a:r>
            <a:r>
              <a:rPr lang="en-GB" b="1" dirty="0">
                <a:cs typeface="Calibri"/>
              </a:rPr>
              <a:t>:</a:t>
            </a:r>
            <a:r>
              <a:rPr lang="en-GB" dirty="0">
                <a:cs typeface="Calibri"/>
              </a:rPr>
              <a:t> three letters making one sound. For example, /</a:t>
            </a:r>
            <a:r>
              <a:rPr lang="en-GB" dirty="0" err="1">
                <a:cs typeface="Calibri"/>
              </a:rPr>
              <a:t>igh</a:t>
            </a:r>
            <a:r>
              <a:rPr lang="en-GB" dirty="0">
                <a:cs typeface="Calibri"/>
              </a:rPr>
              <a:t>/ in the word 'n</a:t>
            </a:r>
            <a:r>
              <a:rPr lang="en-GB" b="1" dirty="0">
                <a:solidFill>
                  <a:srgbClr val="82368C"/>
                </a:solidFill>
                <a:cs typeface="Calibri"/>
              </a:rPr>
              <a:t>igh</a:t>
            </a:r>
            <a:r>
              <a:rPr lang="en-GB" dirty="0">
                <a:cs typeface="Calibri"/>
              </a:rPr>
              <a:t>t'. </a:t>
            </a:r>
          </a:p>
          <a:p>
            <a:endParaRPr lang="en-GB" dirty="0">
              <a:cs typeface="Calibri"/>
            </a:endParaRPr>
          </a:p>
          <a:p>
            <a:r>
              <a:rPr lang="en-GB" b="1" dirty="0">
                <a:cs typeface="Calibri"/>
              </a:rPr>
              <a:t>Split digraph</a:t>
            </a:r>
            <a:r>
              <a:rPr lang="en-GB" dirty="0">
                <a:cs typeface="Calibri"/>
              </a:rPr>
              <a:t>: two vowel letters split but are split by one or more consonants. For example, /a-e/ in the word 'c</a:t>
            </a:r>
            <a:r>
              <a:rPr lang="en-GB" b="1" dirty="0">
                <a:solidFill>
                  <a:srgbClr val="82368C"/>
                </a:solidFill>
                <a:cs typeface="Calibri"/>
              </a:rPr>
              <a:t>a</a:t>
            </a:r>
            <a:r>
              <a:rPr lang="en-GB" dirty="0">
                <a:cs typeface="Calibri"/>
              </a:rPr>
              <a:t>k</a:t>
            </a:r>
            <a:r>
              <a:rPr lang="en-GB" b="1" dirty="0">
                <a:solidFill>
                  <a:srgbClr val="82368C"/>
                </a:solidFill>
                <a:cs typeface="Calibri"/>
              </a:rPr>
              <a:t>e</a:t>
            </a:r>
            <a:r>
              <a:rPr lang="en-GB" dirty="0">
                <a:cs typeface="Calibri"/>
              </a:rPr>
              <a:t>'.</a:t>
            </a:r>
            <a:endParaRPr lang="en-GB" dirty="0"/>
          </a:p>
        </p:txBody>
      </p:sp>
    </p:spTree>
    <p:extLst>
      <p:ext uri="{BB962C8B-B14F-4D97-AF65-F5344CB8AC3E}">
        <p14:creationId xmlns:p14="http://schemas.microsoft.com/office/powerpoint/2010/main" val="4834059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4555093"/>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400" dirty="0"/>
              <a:t>Essential Letters and Sounds (ELS) is our chosen phonics </a:t>
            </a:r>
            <a:r>
              <a:rPr lang="en-US" sz="2400" dirty="0" err="1"/>
              <a:t>programme</a:t>
            </a:r>
            <a:endParaRPr lang="en-US" sz="2400" dirty="0"/>
          </a:p>
          <a:p>
            <a:endParaRPr lang="en-US" sz="2600" dirty="0" smtClean="0"/>
          </a:p>
          <a:p>
            <a:pPr marL="457200" indent="-457200">
              <a:buFont typeface="Arial" panose="020B0604020202020204" pitchFamily="34" charset="0"/>
              <a:buChar char="•"/>
            </a:pPr>
            <a:r>
              <a:rPr lang="en-US" sz="2600" dirty="0" smtClean="0"/>
              <a:t>We </a:t>
            </a:r>
            <a:r>
              <a:rPr lang="en-US" sz="2600" dirty="0"/>
              <a:t>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a:t>
            </a:r>
            <a:r>
              <a:rPr lang="en-GB" sz="3500" b="1" dirty="0" smtClean="0">
                <a:solidFill>
                  <a:srgbClr val="82368C"/>
                </a:solidFill>
                <a:effectLst/>
              </a:rPr>
              <a:t>? What it looks like?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893647"/>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Reading </a:t>
            </a:r>
            <a:r>
              <a:rPr lang="en-GB" sz="2400" dirty="0"/>
              <a:t>a bedtime story every night to your child improves their </a:t>
            </a:r>
            <a:r>
              <a:rPr lang="en-GB" sz="2400" dirty="0" smtClean="0"/>
              <a:t>outcomes</a:t>
            </a:r>
          </a:p>
          <a:p>
            <a:pPr marL="285750" indent="-285750">
              <a:buFont typeface="Arial" panose="020B0604020202020204" pitchFamily="34" charset="0"/>
              <a:buChar char="•"/>
            </a:pPr>
            <a:r>
              <a:rPr lang="en-GB" sz="2400" dirty="0" smtClean="0"/>
              <a:t>Children </a:t>
            </a:r>
            <a:r>
              <a:rPr lang="en-GB" sz="2400" dirty="0"/>
              <a:t>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2369880"/>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r>
              <a:rPr lang="en-GB" sz="2400" dirty="0" smtClean="0"/>
              <a:t>.</a:t>
            </a:r>
            <a:endParaRPr lang="en-GB" sz="2400" dirty="0"/>
          </a:p>
        </p:txBody>
      </p:sp>
    </p:spTree>
    <p:extLst>
      <p:ext uri="{BB962C8B-B14F-4D97-AF65-F5344CB8AC3E}">
        <p14:creationId xmlns:p14="http://schemas.microsoft.com/office/powerpoint/2010/main" val="17027970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F5282DB-8687-42F5-9946-217BF2CA7EDA}"/>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noProof="0" smtClean="0"/>
              <a:pPr>
                <a:spcAft>
                  <a:spcPts val="450"/>
                </a:spcAft>
              </a:pPr>
              <a:t>9</a:t>
            </a:fld>
            <a:endParaRPr lang="en-US" noProof="0"/>
          </a:p>
        </p:txBody>
      </p:sp>
      <p:sp>
        <p:nvSpPr>
          <p:cNvPr id="5" name="Title 4">
            <a:extLst>
              <a:ext uri="{FF2B5EF4-FFF2-40B4-BE49-F238E27FC236}">
                <a16:creationId xmlns:a16="http://schemas.microsoft.com/office/drawing/2014/main" id="{213E7ADB-4D65-4D68-BD81-5EA8E21E9ED6}"/>
              </a:ext>
            </a:extLst>
          </p:cNvPr>
          <p:cNvSpPr>
            <a:spLocks noGrp="1"/>
          </p:cNvSpPr>
          <p:nvPr>
            <p:ph type="title"/>
          </p:nvPr>
        </p:nvSpPr>
        <p:spPr>
          <a:xfrm rot="21180000">
            <a:off x="47661" y="1083745"/>
            <a:ext cx="3466335" cy="994172"/>
          </a:xfrm>
        </p:spPr>
        <p:txBody>
          <a:bodyPr anchor="ctr">
            <a:normAutofit/>
          </a:bodyPr>
          <a:lstStyle/>
          <a:p>
            <a:r>
              <a:rPr lang="en-GB" sz="2700" dirty="0"/>
              <a:t>Using sound buttons</a:t>
            </a:r>
          </a:p>
        </p:txBody>
      </p:sp>
      <p:pic>
        <p:nvPicPr>
          <p:cNvPr id="6" name="Picture Placeholder 5">
            <a:extLst>
              <a:ext uri="{FF2B5EF4-FFF2-40B4-BE49-F238E27FC236}">
                <a16:creationId xmlns:a16="http://schemas.microsoft.com/office/drawing/2014/main" id="{183DFB40-4CF6-4A71-97C2-B6990BD24EFB}"/>
              </a:ext>
            </a:extLst>
          </p:cNvPr>
          <p:cNvPicPr>
            <a:picLocks noGrp="1" noChangeAspect="1"/>
          </p:cNvPicPr>
          <p:nvPr>
            <p:ph idx="1"/>
          </p:nvPr>
        </p:nvPicPr>
        <p:blipFill>
          <a:blip r:embed="rId2"/>
          <a:stretch>
            <a:fillRect/>
          </a:stretch>
        </p:blipFill>
        <p:spPr>
          <a:xfrm>
            <a:off x="808639" y="2085142"/>
            <a:ext cx="7831931" cy="2062131"/>
          </a:xfrm>
          <a:prstGeom prst="rect">
            <a:avLst/>
          </a:prstGeom>
          <a:noFill/>
        </p:spPr>
      </p:pic>
      <p:sp>
        <p:nvSpPr>
          <p:cNvPr id="3" name="Footer Placeholder 2">
            <a:extLst>
              <a:ext uri="{FF2B5EF4-FFF2-40B4-BE49-F238E27FC236}">
                <a16:creationId xmlns:a16="http://schemas.microsoft.com/office/drawing/2014/main" id="{6E13FC99-5BAA-4507-A9CA-4A5A91F07E76}"/>
              </a:ext>
            </a:extLst>
          </p:cNvPr>
          <p:cNvSpPr>
            <a:spLocks noGrp="1"/>
          </p:cNvSpPr>
          <p:nvPr>
            <p:ph type="ftr" sz="quarter" idx="11"/>
          </p:nvPr>
        </p:nvSpPr>
        <p:spPr>
          <a:xfrm>
            <a:off x="508459" y="3642960"/>
            <a:ext cx="8285021" cy="1008625"/>
          </a:xfrm>
        </p:spPr>
        <p:txBody>
          <a:bodyPr anchor="ctr">
            <a:normAutofit/>
          </a:bodyPr>
          <a:lstStyle/>
          <a:p>
            <a:pPr algn="ctr">
              <a:spcAft>
                <a:spcPts val="450"/>
              </a:spcAft>
            </a:pPr>
            <a:r>
              <a:rPr lang="en-US" sz="2100" dirty="0">
                <a:solidFill>
                  <a:schemeClr val="tx2"/>
                </a:solidFill>
              </a:rPr>
              <a:t>single phoneme   </a:t>
            </a:r>
            <a:r>
              <a:rPr lang="en-US" sz="2100" dirty="0">
                <a:solidFill>
                  <a:schemeClr val="accent1"/>
                </a:solidFill>
              </a:rPr>
              <a:t>digraph or </a:t>
            </a:r>
            <a:r>
              <a:rPr lang="en-US" sz="2100" dirty="0" err="1">
                <a:solidFill>
                  <a:schemeClr val="accent1"/>
                </a:solidFill>
              </a:rPr>
              <a:t>trigraph</a:t>
            </a:r>
            <a:r>
              <a:rPr lang="en-US" sz="2100" dirty="0">
                <a:solidFill>
                  <a:schemeClr val="accent1"/>
                </a:solidFill>
              </a:rPr>
              <a:t>     </a:t>
            </a:r>
            <a:r>
              <a:rPr lang="en-US" sz="2100" dirty="0">
                <a:solidFill>
                  <a:srgbClr val="00B050"/>
                </a:solidFill>
              </a:rPr>
              <a:t>split </a:t>
            </a:r>
            <a:r>
              <a:rPr lang="en-US" sz="2100" dirty="0" smtClean="0">
                <a:solidFill>
                  <a:srgbClr val="00B050"/>
                </a:solidFill>
              </a:rPr>
              <a:t>digraph </a:t>
            </a:r>
            <a:endParaRPr lang="en-US" sz="2100" dirty="0">
              <a:solidFill>
                <a:srgbClr val="00B050"/>
              </a:solidFill>
            </a:endParaRPr>
          </a:p>
        </p:txBody>
      </p:sp>
      <p:sp>
        <p:nvSpPr>
          <p:cNvPr id="2" name="TextBox 1"/>
          <p:cNvSpPr txBox="1"/>
          <p:nvPr/>
        </p:nvSpPr>
        <p:spPr>
          <a:xfrm>
            <a:off x="5600700" y="1093470"/>
            <a:ext cx="3360420" cy="923330"/>
          </a:xfrm>
          <a:prstGeom prst="rect">
            <a:avLst/>
          </a:prstGeom>
          <a:noFill/>
        </p:spPr>
        <p:txBody>
          <a:bodyPr wrap="square" rtlCol="0">
            <a:spAutoFit/>
          </a:bodyPr>
          <a:lstStyle/>
          <a:p>
            <a:r>
              <a:rPr lang="en-GB" sz="1350" dirty="0">
                <a:solidFill>
                  <a:schemeClr val="accent4"/>
                </a:solidFill>
              </a:rPr>
              <a:t>We use sound buttons to help children recognise the different parts of a word.  (single phonemes, digraphs, trigraphs and split digraphs)</a:t>
            </a:r>
          </a:p>
        </p:txBody>
      </p:sp>
    </p:spTree>
    <p:extLst>
      <p:ext uri="{BB962C8B-B14F-4D97-AF65-F5344CB8AC3E}">
        <p14:creationId xmlns:p14="http://schemas.microsoft.com/office/powerpoint/2010/main" val="40929568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10</a:t>
            </a:fld>
            <a:endParaRPr lang="en-US" noProof="0" dirty="0"/>
          </a:p>
        </p:txBody>
      </p:sp>
      <p:sp>
        <p:nvSpPr>
          <p:cNvPr id="4" name="Title 3"/>
          <p:cNvSpPr>
            <a:spLocks noGrp="1"/>
          </p:cNvSpPr>
          <p:nvPr>
            <p:ph type="title"/>
          </p:nvPr>
        </p:nvSpPr>
        <p:spPr>
          <a:xfrm rot="21180000">
            <a:off x="47519" y="1094188"/>
            <a:ext cx="3504323" cy="994172"/>
          </a:xfrm>
        </p:spPr>
        <p:txBody>
          <a:bodyPr>
            <a:normAutofit/>
          </a:bodyPr>
          <a:lstStyle/>
          <a:p>
            <a:r>
              <a:rPr lang="en-GB" sz="2700" dirty="0"/>
              <a:t>Using sound buttons</a:t>
            </a:r>
          </a:p>
        </p:txBody>
      </p:sp>
      <p:pic>
        <p:nvPicPr>
          <p:cNvPr id="6" name="Content Placeholder 5"/>
          <p:cNvPicPr>
            <a:picLocks noGrp="1" noChangeAspect="1"/>
          </p:cNvPicPr>
          <p:nvPr>
            <p:ph idx="1"/>
          </p:nvPr>
        </p:nvPicPr>
        <p:blipFill>
          <a:blip r:embed="rId2"/>
          <a:stretch>
            <a:fillRect/>
          </a:stretch>
        </p:blipFill>
        <p:spPr>
          <a:xfrm>
            <a:off x="270104" y="2218437"/>
            <a:ext cx="3355271" cy="1887340"/>
          </a:xfrm>
          <a:prstGeom prst="rect">
            <a:avLst/>
          </a:prstGeom>
          <a:ln>
            <a:noFill/>
          </a:ln>
        </p:spPr>
      </p:pic>
      <p:pic>
        <p:nvPicPr>
          <p:cNvPr id="7" name="Picture 6"/>
          <p:cNvPicPr>
            <a:picLocks noChangeAspect="1"/>
          </p:cNvPicPr>
          <p:nvPr/>
        </p:nvPicPr>
        <p:blipFill>
          <a:blip r:embed="rId3"/>
          <a:stretch>
            <a:fillRect/>
          </a:stretch>
        </p:blipFill>
        <p:spPr>
          <a:xfrm>
            <a:off x="4761459" y="2207503"/>
            <a:ext cx="3514776" cy="1977062"/>
          </a:xfrm>
          <a:prstGeom prst="rect">
            <a:avLst/>
          </a:prstGeom>
        </p:spPr>
      </p:pic>
      <p:pic>
        <p:nvPicPr>
          <p:cNvPr id="8" name="Picture 7"/>
          <p:cNvPicPr>
            <a:picLocks noChangeAspect="1"/>
          </p:cNvPicPr>
          <p:nvPr/>
        </p:nvPicPr>
        <p:blipFill>
          <a:blip r:embed="rId4"/>
          <a:stretch>
            <a:fillRect/>
          </a:stretch>
        </p:blipFill>
        <p:spPr>
          <a:xfrm>
            <a:off x="2377747" y="3933037"/>
            <a:ext cx="3181469" cy="1789577"/>
          </a:xfrm>
          <a:prstGeom prst="rect">
            <a:avLst/>
          </a:prstGeom>
        </p:spPr>
      </p:pic>
      <p:sp>
        <p:nvSpPr>
          <p:cNvPr id="9" name="Rectangle 8"/>
          <p:cNvSpPr/>
          <p:nvPr/>
        </p:nvSpPr>
        <p:spPr>
          <a:xfrm>
            <a:off x="7657764" y="3768974"/>
            <a:ext cx="693019" cy="5551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Rectangle 9"/>
          <p:cNvSpPr/>
          <p:nvPr/>
        </p:nvSpPr>
        <p:spPr>
          <a:xfrm>
            <a:off x="5171350" y="5167477"/>
            <a:ext cx="693019" cy="5551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11" name="Picture 10"/>
          <p:cNvPicPr>
            <a:picLocks noChangeAspect="1"/>
          </p:cNvPicPr>
          <p:nvPr/>
        </p:nvPicPr>
        <p:blipFill>
          <a:blip r:embed="rId5"/>
          <a:stretch>
            <a:fillRect/>
          </a:stretch>
        </p:blipFill>
        <p:spPr>
          <a:xfrm>
            <a:off x="100713" y="2218437"/>
            <a:ext cx="1581302" cy="553260"/>
          </a:xfrm>
          <a:prstGeom prst="rect">
            <a:avLst/>
          </a:prstGeom>
        </p:spPr>
      </p:pic>
      <p:pic>
        <p:nvPicPr>
          <p:cNvPr id="12" name="Picture 11"/>
          <p:cNvPicPr>
            <a:picLocks noChangeAspect="1"/>
          </p:cNvPicPr>
          <p:nvPr/>
        </p:nvPicPr>
        <p:blipFill>
          <a:blip r:embed="rId6"/>
          <a:stretch>
            <a:fillRect/>
          </a:stretch>
        </p:blipFill>
        <p:spPr>
          <a:xfrm>
            <a:off x="4694131" y="2207503"/>
            <a:ext cx="1582049" cy="553260"/>
          </a:xfrm>
          <a:prstGeom prst="rect">
            <a:avLst/>
          </a:prstGeom>
        </p:spPr>
      </p:pic>
      <p:pic>
        <p:nvPicPr>
          <p:cNvPr id="13" name="Picture 12"/>
          <p:cNvPicPr>
            <a:picLocks noChangeAspect="1"/>
          </p:cNvPicPr>
          <p:nvPr/>
        </p:nvPicPr>
        <p:blipFill>
          <a:blip r:embed="rId6"/>
          <a:stretch>
            <a:fillRect/>
          </a:stretch>
        </p:blipFill>
        <p:spPr>
          <a:xfrm>
            <a:off x="2332246" y="3768975"/>
            <a:ext cx="1582049" cy="665593"/>
          </a:xfrm>
          <a:prstGeom prst="rect">
            <a:avLst/>
          </a:prstGeom>
        </p:spPr>
      </p:pic>
    </p:spTree>
    <p:extLst>
      <p:ext uri="{BB962C8B-B14F-4D97-AF65-F5344CB8AC3E}">
        <p14:creationId xmlns:p14="http://schemas.microsoft.com/office/powerpoint/2010/main" val="37530878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smtClean="0"/>
              <a:pPr>
                <a:spcAft>
                  <a:spcPts val="450"/>
                </a:spcAft>
              </a:pPr>
              <a:t>11</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14403" y="1091319"/>
            <a:ext cx="3293393" cy="1026092"/>
          </a:xfrm>
        </p:spPr>
        <p:txBody>
          <a:bodyPr anchor="ctr">
            <a:normAutofit/>
          </a:bodyPr>
          <a:lstStyle/>
          <a:p>
            <a:r>
              <a:rPr lang="en-US" sz="2700" dirty="0"/>
              <a:t>What is the aim of the check?</a:t>
            </a:r>
          </a:p>
        </p:txBody>
      </p:sp>
      <p:sp>
        <p:nvSpPr>
          <p:cNvPr id="2" name="Content Placeholder 1"/>
          <p:cNvSpPr>
            <a:spLocks noGrp="1"/>
          </p:cNvSpPr>
          <p:nvPr>
            <p:ph sz="half" idx="2"/>
          </p:nvPr>
        </p:nvSpPr>
        <p:spPr>
          <a:xfrm>
            <a:off x="559703" y="2314268"/>
            <a:ext cx="3868340" cy="3686482"/>
          </a:xfrm>
        </p:spPr>
        <p:txBody>
          <a:bodyPr>
            <a:normAutofit fontScale="62500" lnSpcReduction="20000"/>
          </a:bodyPr>
          <a:lstStyle/>
          <a:p>
            <a:pPr>
              <a:lnSpc>
                <a:spcPct val="120000"/>
              </a:lnSpc>
            </a:pPr>
            <a:r>
              <a:rPr lang="en-GB" dirty="0">
                <a:solidFill>
                  <a:srgbClr val="000000"/>
                </a:solidFill>
                <a:latin typeface="+mj-lt"/>
              </a:rPr>
              <a:t>The Phonics Screening Check is designed to confirm whether individual children have learnt phonic decoding (i.e. apply their knowledge of letter-sound relationships) and blending (i.e. the skill of joining individual speech sounds (phonemes) together to make a word)  skills to an appropriate </a:t>
            </a:r>
            <a:r>
              <a:rPr lang="en-GB" dirty="0" smtClean="0">
                <a:solidFill>
                  <a:srgbClr val="000000"/>
                </a:solidFill>
                <a:latin typeface="+mj-lt"/>
              </a:rPr>
              <a:t>standard</a:t>
            </a:r>
          </a:p>
          <a:p>
            <a:pPr>
              <a:lnSpc>
                <a:spcPct val="120000"/>
              </a:lnSpc>
            </a:pPr>
            <a:endParaRPr lang="en-GB" dirty="0">
              <a:solidFill>
                <a:srgbClr val="000000"/>
              </a:solidFill>
              <a:latin typeface="+mj-lt"/>
            </a:endParaRPr>
          </a:p>
          <a:p>
            <a:pPr>
              <a:lnSpc>
                <a:spcPct val="120000"/>
              </a:lnSpc>
            </a:pPr>
            <a:endParaRPr lang="en-GB" dirty="0">
              <a:solidFill>
                <a:srgbClr val="000000"/>
              </a:solidFill>
              <a:latin typeface="+mj-lt"/>
            </a:endParaRPr>
          </a:p>
          <a:p>
            <a:pPr>
              <a:lnSpc>
                <a:spcPct val="120000"/>
              </a:lnSpc>
            </a:pPr>
            <a:r>
              <a:rPr lang="en-GB" dirty="0">
                <a:solidFill>
                  <a:srgbClr val="000000"/>
                </a:solidFill>
                <a:latin typeface="+mj-lt"/>
              </a:rPr>
              <a:t> </a:t>
            </a:r>
            <a:r>
              <a:rPr lang="en-GB" dirty="0" smtClean="0">
                <a:solidFill>
                  <a:srgbClr val="000000"/>
                </a:solidFill>
                <a:latin typeface="+mj-lt"/>
              </a:rPr>
              <a:t>This ‘mid-point’ check will allow teachers to ensure that any gaps in children’s knowledge is filled by the end of Year 2.  </a:t>
            </a:r>
            <a:endParaRPr lang="en-GB" dirty="0">
              <a:solidFill>
                <a:srgbClr val="000000"/>
              </a:solidFill>
              <a:latin typeface="+mj-lt"/>
            </a:endParaRPr>
          </a:p>
          <a:p>
            <a:endParaRPr lang="en-GB" dirty="0"/>
          </a:p>
        </p:txBody>
      </p:sp>
      <p:pic>
        <p:nvPicPr>
          <p:cNvPr id="7" name="Picture 6"/>
          <p:cNvPicPr>
            <a:picLocks noChangeAspect="1"/>
          </p:cNvPicPr>
          <p:nvPr/>
        </p:nvPicPr>
        <p:blipFill rotWithShape="1">
          <a:blip r:embed="rId2"/>
          <a:srcRect l="18580" t="20401" r="49460" b="8182"/>
          <a:stretch/>
        </p:blipFill>
        <p:spPr>
          <a:xfrm>
            <a:off x="4730461" y="1815812"/>
            <a:ext cx="3155887" cy="3966729"/>
          </a:xfrm>
          <a:prstGeom prst="rect">
            <a:avLst/>
          </a:prstGeom>
        </p:spPr>
      </p:pic>
    </p:spTree>
    <p:extLst>
      <p:ext uri="{BB962C8B-B14F-4D97-AF65-F5344CB8AC3E}">
        <p14:creationId xmlns:p14="http://schemas.microsoft.com/office/powerpoint/2010/main" val="13128209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smtClean="0"/>
              <a:pPr>
                <a:spcAft>
                  <a:spcPts val="450"/>
                </a:spcAft>
              </a:pPr>
              <a:t>12</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a:off x="214403" y="1091319"/>
            <a:ext cx="3293393" cy="1026092"/>
          </a:xfrm>
        </p:spPr>
        <p:txBody>
          <a:bodyPr anchor="ctr">
            <a:normAutofit fontScale="90000"/>
          </a:bodyPr>
          <a:lstStyle/>
          <a:p>
            <a:r>
              <a:rPr lang="en-US" dirty="0" smtClean="0"/>
              <a:t>When will the screening happen?</a:t>
            </a:r>
            <a:endParaRPr lang="en-US" dirty="0"/>
          </a:p>
        </p:txBody>
      </p:sp>
      <p:sp>
        <p:nvSpPr>
          <p:cNvPr id="2" name="Content Placeholder 1"/>
          <p:cNvSpPr>
            <a:spLocks noGrp="1"/>
          </p:cNvSpPr>
          <p:nvPr>
            <p:ph sz="quarter" idx="4"/>
          </p:nvPr>
        </p:nvSpPr>
        <p:spPr>
          <a:xfrm>
            <a:off x="4485416" y="2466466"/>
            <a:ext cx="3887391" cy="2388476"/>
          </a:xfrm>
        </p:spPr>
        <p:txBody>
          <a:bodyPr>
            <a:normAutofit fontScale="92500" lnSpcReduction="10000"/>
          </a:bodyPr>
          <a:lstStyle/>
          <a:p>
            <a:pPr marL="0" indent="0">
              <a:lnSpc>
                <a:spcPct val="120000"/>
              </a:lnSpc>
              <a:buNone/>
            </a:pPr>
            <a:r>
              <a:rPr lang="en-GB" sz="1950" dirty="0" smtClean="0">
                <a:solidFill>
                  <a:srgbClr val="000000"/>
                </a:solidFill>
                <a:latin typeface="+mj-lt"/>
              </a:rPr>
              <a:t>All year 1 children will take the phonics screening during the week commencing 12</a:t>
            </a:r>
            <a:r>
              <a:rPr lang="en-GB" sz="1950" baseline="30000" dirty="0" smtClean="0">
                <a:solidFill>
                  <a:srgbClr val="000000"/>
                </a:solidFill>
                <a:latin typeface="+mj-lt"/>
              </a:rPr>
              <a:t>th</a:t>
            </a:r>
            <a:r>
              <a:rPr lang="en-GB" sz="1950" dirty="0" smtClean="0">
                <a:solidFill>
                  <a:srgbClr val="000000"/>
                </a:solidFill>
                <a:latin typeface="+mj-lt"/>
              </a:rPr>
              <a:t> June 2023.</a:t>
            </a:r>
          </a:p>
          <a:p>
            <a:pPr marL="0" indent="0">
              <a:lnSpc>
                <a:spcPct val="120000"/>
              </a:lnSpc>
              <a:buNone/>
            </a:pPr>
            <a:endParaRPr lang="en-GB" sz="1950" dirty="0">
              <a:solidFill>
                <a:srgbClr val="000000"/>
              </a:solidFill>
              <a:latin typeface="+mj-lt"/>
            </a:endParaRPr>
          </a:p>
          <a:p>
            <a:pPr marL="0" indent="0">
              <a:lnSpc>
                <a:spcPct val="120000"/>
              </a:lnSpc>
              <a:buNone/>
            </a:pPr>
            <a:r>
              <a:rPr lang="en-GB" sz="1950" dirty="0" smtClean="0">
                <a:solidFill>
                  <a:srgbClr val="000000"/>
                </a:solidFill>
                <a:latin typeface="+mj-lt"/>
              </a:rPr>
              <a:t>All 2 children who did not pass the test in the previous year will also take the test during this window.</a:t>
            </a:r>
            <a:endParaRPr lang="en-GB" sz="1950" dirty="0">
              <a:solidFill>
                <a:srgbClr val="000000"/>
              </a:solidFill>
              <a:latin typeface="+mj-lt"/>
            </a:endParaRPr>
          </a:p>
          <a:p>
            <a:pPr marL="0" indent="0">
              <a:lnSpc>
                <a:spcPct val="120000"/>
              </a:lnSpc>
              <a:buNone/>
            </a:pPr>
            <a:endParaRPr lang="en-GB" sz="1950" dirty="0">
              <a:solidFill>
                <a:srgbClr val="000000"/>
              </a:solidFill>
              <a:latin typeface="+mj-lt"/>
            </a:endParaRPr>
          </a:p>
          <a:p>
            <a:pPr marL="0" indent="0">
              <a:buNone/>
            </a:pPr>
            <a:endParaRPr lang="en-GB" dirty="0"/>
          </a:p>
        </p:txBody>
      </p:sp>
      <p:pic>
        <p:nvPicPr>
          <p:cNvPr id="6" name="Content Placeholder 5"/>
          <p:cNvPicPr>
            <a:picLocks noGrp="1" noChangeAspect="1"/>
          </p:cNvPicPr>
          <p:nvPr>
            <p:ph sz="half" idx="2"/>
          </p:nvPr>
        </p:nvPicPr>
        <p:blipFill>
          <a:blip r:embed="rId2"/>
          <a:stretch>
            <a:fillRect/>
          </a:stretch>
        </p:blipFill>
        <p:spPr>
          <a:xfrm rot="20000518">
            <a:off x="1597496" y="2886737"/>
            <a:ext cx="1559446" cy="2517537"/>
          </a:xfrm>
          <a:prstGeom prst="rect">
            <a:avLst/>
          </a:prstGeom>
        </p:spPr>
      </p:pic>
    </p:spTree>
    <p:extLst>
      <p:ext uri="{BB962C8B-B14F-4D97-AF65-F5344CB8AC3E}">
        <p14:creationId xmlns:p14="http://schemas.microsoft.com/office/powerpoint/2010/main" val="40539888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smtClean="0"/>
              <a:pPr>
                <a:spcAft>
                  <a:spcPts val="450"/>
                </a:spcAft>
              </a:pPr>
              <a:t>13</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14403" y="1091319"/>
            <a:ext cx="3293393" cy="1026092"/>
          </a:xfrm>
        </p:spPr>
        <p:txBody>
          <a:bodyPr anchor="ctr">
            <a:normAutofit fontScale="90000"/>
          </a:bodyPr>
          <a:lstStyle/>
          <a:p>
            <a:r>
              <a:rPr lang="en-US" dirty="0" smtClean="0"/>
              <a:t>Example words</a:t>
            </a:r>
            <a:endParaRPr lang="en-US" dirty="0"/>
          </a:p>
        </p:txBody>
      </p:sp>
      <p:pic>
        <p:nvPicPr>
          <p:cNvPr id="9" name="Content Placeholder 8"/>
          <p:cNvPicPr>
            <a:picLocks noGrp="1" noChangeAspect="1"/>
          </p:cNvPicPr>
          <p:nvPr>
            <p:ph sz="half" idx="2"/>
          </p:nvPr>
        </p:nvPicPr>
        <p:blipFill rotWithShape="1">
          <a:blip r:embed="rId2"/>
          <a:srcRect l="37445" t="13858" r="34544" b="9239"/>
          <a:stretch/>
        </p:blipFill>
        <p:spPr>
          <a:xfrm>
            <a:off x="2454335" y="2119122"/>
            <a:ext cx="2513514" cy="3881628"/>
          </a:xfrm>
          <a:prstGeom prst="rect">
            <a:avLst/>
          </a:prstGeom>
        </p:spPr>
      </p:pic>
      <p:pic>
        <p:nvPicPr>
          <p:cNvPr id="11" name="Picture 10"/>
          <p:cNvPicPr>
            <a:picLocks noChangeAspect="1"/>
          </p:cNvPicPr>
          <p:nvPr/>
        </p:nvPicPr>
        <p:blipFill rotWithShape="1">
          <a:blip r:embed="rId3"/>
          <a:srcRect l="36525" t="10133" r="34225" b="11867"/>
          <a:stretch/>
        </p:blipFill>
        <p:spPr>
          <a:xfrm>
            <a:off x="5261740" y="2119122"/>
            <a:ext cx="2540413" cy="3810619"/>
          </a:xfrm>
          <a:prstGeom prst="rect">
            <a:avLst/>
          </a:prstGeom>
        </p:spPr>
      </p:pic>
      <p:sp>
        <p:nvSpPr>
          <p:cNvPr id="13" name="TextBox 12"/>
          <p:cNvSpPr txBox="1"/>
          <p:nvPr/>
        </p:nvSpPr>
        <p:spPr>
          <a:xfrm>
            <a:off x="473202" y="2660904"/>
            <a:ext cx="1625346" cy="507831"/>
          </a:xfrm>
          <a:prstGeom prst="rect">
            <a:avLst/>
          </a:prstGeom>
          <a:noFill/>
          <a:ln w="19050">
            <a:solidFill>
              <a:srgbClr val="7030A0"/>
            </a:solidFill>
          </a:ln>
        </p:spPr>
        <p:txBody>
          <a:bodyPr wrap="square" rtlCol="0">
            <a:spAutoFit/>
          </a:bodyPr>
          <a:lstStyle/>
          <a:p>
            <a:pPr algn="ctr"/>
            <a:r>
              <a:rPr lang="en-GB" sz="1350" b="1" dirty="0">
                <a:solidFill>
                  <a:srgbClr val="7030A0"/>
                </a:solidFill>
                <a:latin typeface="Comic Sans MS" panose="030F0702030302020204" pitchFamily="66" charset="0"/>
              </a:rPr>
              <a:t>Alien/Pseudo words</a:t>
            </a:r>
          </a:p>
        </p:txBody>
      </p:sp>
      <p:cxnSp>
        <p:nvCxnSpPr>
          <p:cNvPr id="15" name="Straight Arrow Connector 14"/>
          <p:cNvCxnSpPr>
            <a:stCxn id="13" idx="3"/>
          </p:cNvCxnSpPr>
          <p:nvPr/>
        </p:nvCxnSpPr>
        <p:spPr>
          <a:xfrm flipV="1">
            <a:off x="2098548" y="2763774"/>
            <a:ext cx="1296162" cy="1395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7939278" y="3199934"/>
            <a:ext cx="1133856" cy="300082"/>
          </a:xfrm>
          <a:prstGeom prst="rect">
            <a:avLst/>
          </a:prstGeom>
          <a:noFill/>
          <a:ln w="19050">
            <a:solidFill>
              <a:srgbClr val="7030A0"/>
            </a:solidFill>
          </a:ln>
        </p:spPr>
        <p:txBody>
          <a:bodyPr wrap="square" rtlCol="0">
            <a:spAutoFit/>
          </a:bodyPr>
          <a:lstStyle/>
          <a:p>
            <a:pPr algn="ctr"/>
            <a:r>
              <a:rPr lang="en-GB" sz="1350" b="1" dirty="0">
                <a:solidFill>
                  <a:srgbClr val="7030A0"/>
                </a:solidFill>
                <a:latin typeface="Comic Sans MS" panose="030F0702030302020204" pitchFamily="66" charset="0"/>
              </a:rPr>
              <a:t>Real words</a:t>
            </a:r>
          </a:p>
        </p:txBody>
      </p:sp>
      <p:cxnSp>
        <p:nvCxnSpPr>
          <p:cNvPr id="18" name="Straight Arrow Connector 17"/>
          <p:cNvCxnSpPr>
            <a:stCxn id="16" idx="1"/>
          </p:cNvCxnSpPr>
          <p:nvPr/>
        </p:nvCxnSpPr>
        <p:spPr>
          <a:xfrm flipH="1" flipV="1">
            <a:off x="7015734" y="2850671"/>
            <a:ext cx="923544" cy="48776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371302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3E8D56A-2615-403F-A09F-BC30DF1EE768}"/>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smtClean="0"/>
              <a:pPr>
                <a:spcAft>
                  <a:spcPts val="450"/>
                </a:spcAft>
              </a:pPr>
              <a:t>14</a:t>
            </a:fld>
            <a:endParaRPr lang="en-US"/>
          </a:p>
        </p:txBody>
      </p:sp>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000">
            <a:off x="214403" y="1091319"/>
            <a:ext cx="3293393" cy="1026092"/>
          </a:xfrm>
        </p:spPr>
        <p:txBody>
          <a:bodyPr anchor="ctr">
            <a:normAutofit/>
          </a:bodyPr>
          <a:lstStyle/>
          <a:p>
            <a:r>
              <a:rPr lang="en-US" sz="2400" dirty="0"/>
              <a:t>What do we expect children to do?</a:t>
            </a:r>
          </a:p>
        </p:txBody>
      </p:sp>
      <p:sp>
        <p:nvSpPr>
          <p:cNvPr id="7" name="Content Placeholder 6"/>
          <p:cNvSpPr>
            <a:spLocks noGrp="1"/>
          </p:cNvSpPr>
          <p:nvPr>
            <p:ph sz="half" idx="2"/>
          </p:nvPr>
        </p:nvSpPr>
        <p:spPr>
          <a:xfrm>
            <a:off x="4319786" y="2002848"/>
            <a:ext cx="4092936" cy="3218584"/>
          </a:xfrm>
        </p:spPr>
        <p:txBody>
          <a:bodyPr>
            <a:normAutofit fontScale="62500" lnSpcReduction="20000"/>
          </a:bodyPr>
          <a:lstStyle/>
          <a:p>
            <a:pPr>
              <a:spcBef>
                <a:spcPct val="50000"/>
              </a:spcBef>
            </a:pPr>
            <a:r>
              <a:rPr lang="en-GB" altLang="en-US" dirty="0">
                <a:solidFill>
                  <a:srgbClr val="000000"/>
                </a:solidFill>
                <a:latin typeface="+mj-lt"/>
              </a:rPr>
              <a:t>The check is very similar to tasks the children already complete during phonics </a:t>
            </a:r>
            <a:r>
              <a:rPr lang="en-GB" altLang="en-US" dirty="0" smtClean="0">
                <a:solidFill>
                  <a:srgbClr val="000000"/>
                </a:solidFill>
                <a:latin typeface="+mj-lt"/>
              </a:rPr>
              <a:t>lessons</a:t>
            </a:r>
          </a:p>
          <a:p>
            <a:pPr marL="0" indent="0">
              <a:spcBef>
                <a:spcPct val="50000"/>
              </a:spcBef>
              <a:buNone/>
            </a:pPr>
            <a:endParaRPr lang="en-GB" altLang="en-US" dirty="0" smtClean="0">
              <a:solidFill>
                <a:srgbClr val="000000"/>
              </a:solidFill>
              <a:latin typeface="+mj-lt"/>
            </a:endParaRPr>
          </a:p>
          <a:p>
            <a:pPr>
              <a:spcBef>
                <a:spcPct val="50000"/>
              </a:spcBef>
            </a:pPr>
            <a:r>
              <a:rPr lang="en-GB" altLang="en-US" dirty="0" smtClean="0">
                <a:solidFill>
                  <a:srgbClr val="000000"/>
                </a:solidFill>
                <a:latin typeface="+mj-lt"/>
              </a:rPr>
              <a:t>Children </a:t>
            </a:r>
            <a:r>
              <a:rPr lang="en-GB" altLang="en-US" dirty="0">
                <a:solidFill>
                  <a:srgbClr val="000000"/>
                </a:solidFill>
                <a:latin typeface="+mj-lt"/>
              </a:rPr>
              <a:t>will be asked to ‘sound out’ a word and blend the sounds together, </a:t>
            </a:r>
            <a:r>
              <a:rPr lang="en-GB" altLang="en-US" dirty="0" err="1">
                <a:solidFill>
                  <a:srgbClr val="000000"/>
                </a:solidFill>
                <a:latin typeface="+mj-lt"/>
              </a:rPr>
              <a:t>eg</a:t>
            </a:r>
            <a:r>
              <a:rPr lang="en-GB" altLang="en-US" dirty="0">
                <a:solidFill>
                  <a:srgbClr val="000000"/>
                </a:solidFill>
                <a:latin typeface="+mj-lt"/>
              </a:rPr>
              <a:t> d-o-g - dog</a:t>
            </a:r>
          </a:p>
          <a:p>
            <a:pPr>
              <a:spcBef>
                <a:spcPct val="50000"/>
              </a:spcBef>
            </a:pPr>
            <a:endParaRPr lang="en-GB" altLang="en-US" dirty="0">
              <a:solidFill>
                <a:srgbClr val="000000"/>
              </a:solidFill>
              <a:latin typeface="+mj-lt"/>
            </a:endParaRPr>
          </a:p>
          <a:p>
            <a:pPr>
              <a:spcBef>
                <a:spcPct val="50000"/>
              </a:spcBef>
            </a:pPr>
            <a:r>
              <a:rPr lang="en-GB" altLang="en-US" dirty="0">
                <a:solidFill>
                  <a:srgbClr val="000000"/>
                </a:solidFill>
                <a:latin typeface="+mj-lt"/>
              </a:rPr>
              <a:t>The focus of the check is to see which sounds the children </a:t>
            </a:r>
            <a:r>
              <a:rPr lang="en-GB" altLang="en-US" dirty="0" smtClean="0">
                <a:solidFill>
                  <a:srgbClr val="000000"/>
                </a:solidFill>
                <a:latin typeface="+mj-lt"/>
              </a:rPr>
              <a:t>know</a:t>
            </a:r>
          </a:p>
          <a:p>
            <a:pPr>
              <a:spcBef>
                <a:spcPct val="50000"/>
              </a:spcBef>
            </a:pPr>
            <a:endParaRPr lang="en-GB" altLang="en-US" dirty="0">
              <a:solidFill>
                <a:srgbClr val="000000"/>
              </a:solidFill>
              <a:latin typeface="+mj-lt"/>
            </a:endParaRPr>
          </a:p>
          <a:p>
            <a:pPr algn="ctr">
              <a:spcBef>
                <a:spcPct val="50000"/>
              </a:spcBef>
              <a:buNone/>
            </a:pPr>
            <a:r>
              <a:rPr lang="en-GB" altLang="en-US" dirty="0">
                <a:solidFill>
                  <a:schemeClr val="accent1"/>
                </a:solidFill>
                <a:latin typeface="+mj-lt"/>
              </a:rPr>
              <a:t>THIS IS NOT A READING TEST</a:t>
            </a:r>
          </a:p>
          <a:p>
            <a:endParaRPr lang="en-GB" dirty="0"/>
          </a:p>
        </p:txBody>
      </p:sp>
      <p:pic>
        <p:nvPicPr>
          <p:cNvPr id="8" name="Picture 7"/>
          <p:cNvPicPr>
            <a:picLocks noChangeAspect="1"/>
          </p:cNvPicPr>
          <p:nvPr/>
        </p:nvPicPr>
        <p:blipFill>
          <a:blip r:embed="rId2"/>
          <a:stretch>
            <a:fillRect/>
          </a:stretch>
        </p:blipFill>
        <p:spPr>
          <a:xfrm>
            <a:off x="1438604" y="2314268"/>
            <a:ext cx="2500313" cy="1928813"/>
          </a:xfrm>
          <a:prstGeom prst="rect">
            <a:avLst/>
          </a:prstGeom>
        </p:spPr>
      </p:pic>
    </p:spTree>
    <p:extLst>
      <p:ext uri="{BB962C8B-B14F-4D97-AF65-F5344CB8AC3E}">
        <p14:creationId xmlns:p14="http://schemas.microsoft.com/office/powerpoint/2010/main" val="5361202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B6BCE12C-1113-4332-9B50-566BE474A71E}"/>
              </a:ext>
            </a:extLst>
          </p:cNvPr>
          <p:cNvSpPr>
            <a:spLocks noGrp="1"/>
          </p:cNvSpPr>
          <p:nvPr>
            <p:ph type="sldNum" sz="quarter" idx="12"/>
          </p:nvPr>
        </p:nvSpPr>
        <p:spPr>
          <a:xfrm>
            <a:off x="8372808" y="5316618"/>
            <a:ext cx="481693" cy="273844"/>
          </a:xfrm>
        </p:spPr>
        <p:txBody>
          <a:bodyPr anchor="ctr">
            <a:normAutofit fontScale="77500" lnSpcReduction="20000"/>
          </a:bodyPr>
          <a:lstStyle/>
          <a:p>
            <a:pPr>
              <a:spcAft>
                <a:spcPts val="450"/>
              </a:spcAft>
            </a:pPr>
            <a:fld id="{98C0CDE5-970C-4CC4-BF43-0DA127E73E82}" type="slidenum">
              <a:rPr lang="en-US" noProof="0" smtClean="0"/>
              <a:pPr>
                <a:spcAft>
                  <a:spcPts val="450"/>
                </a:spcAft>
              </a:pPr>
              <a:t>15</a:t>
            </a:fld>
            <a:endParaRPr lang="en-US" noProof="0"/>
          </a:p>
        </p:txBody>
      </p:sp>
      <p:sp>
        <p:nvSpPr>
          <p:cNvPr id="10" name="Title 3">
            <a:extLst>
              <a:ext uri="{FF2B5EF4-FFF2-40B4-BE49-F238E27FC236}">
                <a16:creationId xmlns:a16="http://schemas.microsoft.com/office/drawing/2014/main" id="{89C5B889-A737-4AEE-88AD-7EB8513C7FB0}"/>
              </a:ext>
            </a:extLst>
          </p:cNvPr>
          <p:cNvSpPr>
            <a:spLocks noGrp="1"/>
          </p:cNvSpPr>
          <p:nvPr>
            <p:ph type="title"/>
          </p:nvPr>
        </p:nvSpPr>
        <p:spPr>
          <a:xfrm rot="21180000">
            <a:off x="215928" y="1116256"/>
            <a:ext cx="3406031" cy="994172"/>
          </a:xfrm>
        </p:spPr>
        <p:txBody>
          <a:bodyPr>
            <a:noAutofit/>
          </a:bodyPr>
          <a:lstStyle/>
          <a:p>
            <a:r>
              <a:rPr lang="en-US" sz="2250" dirty="0"/>
              <a:t>How will the children complete the check?</a:t>
            </a:r>
          </a:p>
        </p:txBody>
      </p:sp>
      <p:sp>
        <p:nvSpPr>
          <p:cNvPr id="12" name="Content Placeholder 4">
            <a:extLst>
              <a:ext uri="{FF2B5EF4-FFF2-40B4-BE49-F238E27FC236}">
                <a16:creationId xmlns:a16="http://schemas.microsoft.com/office/drawing/2014/main" id="{F9FB584E-34B9-4E86-B7DF-74AB3AED00D6}"/>
              </a:ext>
            </a:extLst>
          </p:cNvPr>
          <p:cNvSpPr>
            <a:spLocks noGrp="1"/>
          </p:cNvSpPr>
          <p:nvPr>
            <p:ph idx="1"/>
          </p:nvPr>
        </p:nvSpPr>
        <p:spPr>
          <a:xfrm>
            <a:off x="5125453" y="1052736"/>
            <a:ext cx="3667226" cy="4537725"/>
          </a:xfrm>
        </p:spPr>
        <p:txBody>
          <a:bodyPr>
            <a:normAutofit fontScale="77500" lnSpcReduction="20000"/>
          </a:bodyPr>
          <a:lstStyle/>
          <a:p>
            <a:pPr marL="0" indent="0">
              <a:lnSpc>
                <a:spcPct val="120000"/>
              </a:lnSpc>
              <a:buNone/>
            </a:pPr>
            <a:r>
              <a:rPr lang="en-GB" altLang="en-US" sz="2850" dirty="0">
                <a:latin typeface="+mj-lt"/>
              </a:rPr>
              <a:t>The children will complete the check one at a time in a quiet area of the school. </a:t>
            </a:r>
            <a:endParaRPr lang="en-GB" altLang="en-US" sz="2850" dirty="0" smtClean="0">
              <a:latin typeface="+mj-lt"/>
            </a:endParaRPr>
          </a:p>
          <a:p>
            <a:pPr marL="0" indent="0">
              <a:lnSpc>
                <a:spcPct val="120000"/>
              </a:lnSpc>
              <a:buNone/>
            </a:pPr>
            <a:r>
              <a:rPr lang="en-GB" altLang="en-US" sz="2850" dirty="0" smtClean="0">
                <a:latin typeface="+mj-lt"/>
              </a:rPr>
              <a:t>Layout will be very familiar.</a:t>
            </a:r>
            <a:endParaRPr lang="en-GB" altLang="en-US" sz="2850" dirty="0">
              <a:latin typeface="+mj-lt"/>
            </a:endParaRPr>
          </a:p>
          <a:p>
            <a:pPr marL="0" indent="0">
              <a:lnSpc>
                <a:spcPct val="120000"/>
              </a:lnSpc>
              <a:spcBef>
                <a:spcPct val="50000"/>
              </a:spcBef>
              <a:buNone/>
            </a:pPr>
            <a:r>
              <a:rPr lang="en-GB" altLang="en-US" sz="2850" dirty="0">
                <a:latin typeface="+mj-lt"/>
              </a:rPr>
              <a:t>The screening will only take 5-10 mins with each child</a:t>
            </a:r>
            <a:r>
              <a:rPr lang="en-GB" altLang="en-US" sz="2850" dirty="0" smtClean="0">
                <a:latin typeface="+mj-lt"/>
              </a:rPr>
              <a:t>.</a:t>
            </a:r>
          </a:p>
          <a:p>
            <a:pPr marL="0" indent="0">
              <a:lnSpc>
                <a:spcPct val="120000"/>
              </a:lnSpc>
              <a:spcBef>
                <a:spcPct val="50000"/>
              </a:spcBef>
              <a:buNone/>
            </a:pPr>
            <a:r>
              <a:rPr lang="en-GB" altLang="en-US" sz="2850" dirty="0" smtClean="0">
                <a:latin typeface="+mj-lt"/>
              </a:rPr>
              <a:t>With a familiar adult.</a:t>
            </a:r>
          </a:p>
          <a:p>
            <a:pPr marL="0" indent="0">
              <a:lnSpc>
                <a:spcPct val="120000"/>
              </a:lnSpc>
              <a:spcBef>
                <a:spcPct val="50000"/>
              </a:spcBef>
              <a:buNone/>
            </a:pPr>
            <a:r>
              <a:rPr lang="en-GB" altLang="en-US" sz="2850" dirty="0" smtClean="0">
                <a:latin typeface="+mj-lt"/>
              </a:rPr>
              <a:t>Low key approach to relax children</a:t>
            </a:r>
          </a:p>
          <a:p>
            <a:pPr marL="0" indent="0">
              <a:lnSpc>
                <a:spcPct val="120000"/>
              </a:lnSpc>
              <a:spcBef>
                <a:spcPct val="50000"/>
              </a:spcBef>
              <a:buNone/>
            </a:pPr>
            <a:r>
              <a:rPr lang="en-GB" altLang="en-US" sz="2850" dirty="0" smtClean="0">
                <a:latin typeface="+mj-lt"/>
              </a:rPr>
              <a:t>Toast Café!</a:t>
            </a:r>
          </a:p>
          <a:p>
            <a:pPr marL="0" indent="0">
              <a:lnSpc>
                <a:spcPct val="120000"/>
              </a:lnSpc>
              <a:spcBef>
                <a:spcPct val="50000"/>
              </a:spcBef>
              <a:buNone/>
            </a:pPr>
            <a:endParaRPr lang="en-GB" altLang="en-US" sz="2850" dirty="0" smtClean="0">
              <a:latin typeface="+mj-lt"/>
            </a:endParaRPr>
          </a:p>
          <a:p>
            <a:pPr marL="0" indent="0">
              <a:lnSpc>
                <a:spcPct val="120000"/>
              </a:lnSpc>
              <a:spcBef>
                <a:spcPct val="50000"/>
              </a:spcBef>
              <a:buNone/>
            </a:pPr>
            <a:endParaRPr lang="en-GB" altLang="en-US" sz="2850" dirty="0">
              <a:latin typeface="+mj-lt"/>
            </a:endParaRPr>
          </a:p>
          <a:p>
            <a:pPr marL="0" indent="0">
              <a:lnSpc>
                <a:spcPct val="120000"/>
              </a:lnSpc>
              <a:spcBef>
                <a:spcPct val="50000"/>
              </a:spcBef>
              <a:buNone/>
            </a:pPr>
            <a:endParaRPr lang="en-GB" altLang="en-US" sz="2850" dirty="0">
              <a:latin typeface="+mj-lt"/>
            </a:endParaRPr>
          </a:p>
          <a:p>
            <a:pPr marL="0" indent="0" algn="ctr">
              <a:buNone/>
            </a:pPr>
            <a:endParaRPr lang="en-US" sz="7200" dirty="0">
              <a:latin typeface="+mj-lt"/>
            </a:endParaRPr>
          </a:p>
        </p:txBody>
      </p:sp>
      <p:pic>
        <p:nvPicPr>
          <p:cNvPr id="2" name="Picture 1"/>
          <p:cNvPicPr>
            <a:picLocks noChangeAspect="1"/>
          </p:cNvPicPr>
          <p:nvPr/>
        </p:nvPicPr>
        <p:blipFill>
          <a:blip r:embed="rId2"/>
          <a:stretch>
            <a:fillRect/>
          </a:stretch>
        </p:blipFill>
        <p:spPr>
          <a:xfrm>
            <a:off x="1715478" y="2438200"/>
            <a:ext cx="3172971" cy="2436842"/>
          </a:xfrm>
          <a:prstGeom prst="rect">
            <a:avLst/>
          </a:prstGeom>
          <a:ln w="15875">
            <a:solidFill>
              <a:srgbClr val="0070C0"/>
            </a:solidFill>
          </a:ln>
        </p:spPr>
      </p:pic>
    </p:spTree>
    <p:extLst>
      <p:ext uri="{BB962C8B-B14F-4D97-AF65-F5344CB8AC3E}">
        <p14:creationId xmlns:p14="http://schemas.microsoft.com/office/powerpoint/2010/main" val="28530386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98C0CDE5-970C-4CC4-BF43-0DA127E73E82}" type="slidenum">
              <a:rPr lang="en-US" noProof="0" smtClean="0"/>
              <a:t>16</a:t>
            </a:fld>
            <a:endParaRPr lang="en-US" noProof="0" dirty="0"/>
          </a:p>
        </p:txBody>
      </p:sp>
      <p:sp>
        <p:nvSpPr>
          <p:cNvPr id="4" name="Title 3"/>
          <p:cNvSpPr>
            <a:spLocks noGrp="1"/>
          </p:cNvSpPr>
          <p:nvPr>
            <p:ph type="title"/>
          </p:nvPr>
        </p:nvSpPr>
        <p:spPr/>
        <p:txBody>
          <a:bodyPr/>
          <a:lstStyle/>
          <a:p>
            <a:r>
              <a:rPr lang="en-GB" dirty="0" smtClean="0"/>
              <a:t>Useful websites</a:t>
            </a:r>
            <a:endParaRPr lang="en-GB" dirty="0"/>
          </a:p>
        </p:txBody>
      </p:sp>
      <p:sp>
        <p:nvSpPr>
          <p:cNvPr id="5" name="Content Placeholder 4"/>
          <p:cNvSpPr>
            <a:spLocks noGrp="1"/>
          </p:cNvSpPr>
          <p:nvPr>
            <p:ph idx="1"/>
          </p:nvPr>
        </p:nvSpPr>
        <p:spPr>
          <a:xfrm>
            <a:off x="683419" y="2226469"/>
            <a:ext cx="7831931" cy="3555321"/>
          </a:xfrm>
        </p:spPr>
        <p:txBody>
          <a:bodyPr>
            <a:normAutofit fontScale="70000" lnSpcReduction="20000"/>
          </a:bodyPr>
          <a:lstStyle/>
          <a:p>
            <a:r>
              <a:rPr lang="en-GB" dirty="0" smtClean="0">
                <a:latin typeface="+mj-lt"/>
              </a:rPr>
              <a:t>Here are some links to helpful website that give more information on the teaching of Phonics:</a:t>
            </a:r>
          </a:p>
          <a:p>
            <a:pPr lvl="1"/>
            <a:r>
              <a:rPr lang="en-GB" dirty="0" smtClean="0">
                <a:latin typeface="+mj-lt"/>
              </a:rPr>
              <a:t>Oxford Owl</a:t>
            </a:r>
          </a:p>
          <a:p>
            <a:pPr marL="0" indent="0">
              <a:buNone/>
            </a:pPr>
            <a:r>
              <a:rPr lang="en-GB" u="sng" dirty="0">
                <a:hlinkClick r:id="rId2"/>
              </a:rPr>
              <a:t>https://home.oxfordowl.co.uk/reading/learn-to-read-phonics</a:t>
            </a:r>
            <a:r>
              <a:rPr lang="en-GB" u="sng" dirty="0" smtClean="0">
                <a:hlinkClick r:id="rId2"/>
              </a:rPr>
              <a:t>/</a:t>
            </a:r>
            <a:endParaRPr lang="en-GB" u="sng" dirty="0" smtClean="0"/>
          </a:p>
          <a:p>
            <a:pPr marL="0" indent="0">
              <a:buNone/>
            </a:pPr>
            <a:endParaRPr lang="en-GB" u="sng" dirty="0" smtClean="0"/>
          </a:p>
          <a:p>
            <a:pPr lvl="1"/>
            <a:r>
              <a:rPr lang="en-GB" dirty="0">
                <a:latin typeface="+mj-lt"/>
              </a:rPr>
              <a:t>Phonics Play: </a:t>
            </a:r>
          </a:p>
          <a:p>
            <a:pPr marL="0" indent="0">
              <a:buNone/>
            </a:pPr>
            <a:r>
              <a:rPr lang="en-GB" u="sng" dirty="0">
                <a:hlinkClick r:id="rId3"/>
              </a:rPr>
              <a:t>https://</a:t>
            </a:r>
            <a:r>
              <a:rPr lang="en-GB" u="sng" dirty="0" smtClean="0">
                <a:hlinkClick r:id="rId3"/>
              </a:rPr>
              <a:t>www.phonicsplay.co.uk/InteractiveResources.htm</a:t>
            </a:r>
            <a:endParaRPr lang="en-GB" u="sng" dirty="0" smtClean="0"/>
          </a:p>
          <a:p>
            <a:pPr marL="0" indent="0">
              <a:buNone/>
            </a:pPr>
            <a:endParaRPr lang="en-GB" dirty="0"/>
          </a:p>
          <a:p>
            <a:pPr lvl="1"/>
            <a:r>
              <a:rPr lang="en-GB" dirty="0">
                <a:latin typeface="+mj-lt"/>
              </a:rPr>
              <a:t>YouTube – phoneme pronunciation:</a:t>
            </a:r>
          </a:p>
          <a:p>
            <a:pPr marL="0" indent="0">
              <a:buNone/>
            </a:pPr>
            <a:r>
              <a:rPr lang="en-GB" u="sng" dirty="0">
                <a:hlinkClick r:id="rId4"/>
              </a:rPr>
              <a:t>https://www.youtube.com/watch?time_continue=18&amp;v=UCI2mu7URBc&amp;feature=emb_logo</a:t>
            </a: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7018935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2AD8AC-BB95-4999-8CC1-95DE38016F70}">
  <ds:schemaRefs>
    <ds:schemaRef ds:uri="http://schemas.microsoft.com/office/infopath/2007/PartnerControls"/>
    <ds:schemaRef ds:uri="http://purl.org/dc/elements/1.1/"/>
    <ds:schemaRef ds:uri="http://schemas.microsoft.com/office/2006/metadata/properties"/>
    <ds:schemaRef ds:uri="4700a94c-e2d5-4e62-8a3b-b235c350b210"/>
    <ds:schemaRef ds:uri="http://purl.org/dc/terms/"/>
    <ds:schemaRef ds:uri="8894e085-ca10-42ec-aadf-154ab0169348"/>
    <ds:schemaRef ds:uri="http://schemas.openxmlformats.org/package/2006/metadata/core-properties"/>
    <ds:schemaRef ds:uri="http://schemas.microsoft.com/office/2006/documentManagement/types"/>
    <ds:schemaRef ds:uri="aa5adec1-2310-4cd8-871b-e051d2dba17c"/>
    <ds:schemaRef ds:uri="http://www.w3.org/XML/1998/namespace"/>
    <ds:schemaRef ds:uri="http://purl.org/dc/dcmitype/"/>
  </ds:schemaRefs>
</ds:datastoreItem>
</file>

<file path=customXml/itemProps2.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531C47F-31A2-437A-8102-EA1BCFBAB7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13570</TotalTime>
  <Words>1055</Words>
  <Application>Microsoft Office PowerPoint</Application>
  <PresentationFormat>On-screen Show (4:3)</PresentationFormat>
  <Paragraphs>132</Paragraphs>
  <Slides>17</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Century Gothic</vt:lpstr>
      <vt:lpstr>Comic Sans MS</vt:lpstr>
      <vt:lpstr>Office Theme</vt:lpstr>
      <vt:lpstr>Watlington Primary School Phonics Screening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Using sound buttons</vt:lpstr>
      <vt:lpstr>Using sound buttons</vt:lpstr>
      <vt:lpstr>What is the aim of the check?</vt:lpstr>
      <vt:lpstr>When will the screening happen?</vt:lpstr>
      <vt:lpstr>Example words</vt:lpstr>
      <vt:lpstr>What do we expect children to do?</vt:lpstr>
      <vt:lpstr>How will the children complete the check?</vt:lpstr>
      <vt:lpstr>Useful websites</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9312459 Rhiannon SHARMAN</cp:lastModifiedBy>
  <cp:revision>379</cp:revision>
  <dcterms:created xsi:type="dcterms:W3CDTF">2017-12-08T10:29:15Z</dcterms:created>
  <dcterms:modified xsi:type="dcterms:W3CDTF">2023-02-22T08:36:35Z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