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81" r:id="rId1"/>
  </p:sldMasterIdLst>
  <p:handoutMasterIdLst>
    <p:handoutMasterId r:id="rId12"/>
  </p:handoutMasterIdLst>
  <p:sldIdLst>
    <p:sldId id="256" r:id="rId2"/>
    <p:sldId id="257" r:id="rId3"/>
    <p:sldId id="265" r:id="rId4"/>
    <p:sldId id="266" r:id="rId5"/>
    <p:sldId id="258" r:id="rId6"/>
    <p:sldId id="268" r:id="rId7"/>
    <p:sldId id="269" r:id="rId8"/>
    <p:sldId id="260" r:id="rId9"/>
    <p:sldId id="261" r:id="rId10"/>
    <p:sldId id="262" r:id="rId11"/>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p:scale>
          <a:sx n="62" d="100"/>
          <a:sy n="62" d="100"/>
        </p:scale>
        <p:origin x="28"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C2276202-CBD1-4FBC-9BD0-A169C6A85ED1}" type="datetimeFigureOut">
              <a:rPr lang="en-GB" smtClean="0"/>
              <a:t>24/06/2026</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F7350595-DE11-4CE8-AD2B-5D62E652A206}" type="slidenum">
              <a:rPr lang="en-GB" smtClean="0"/>
              <a:t>‹#›</a:t>
            </a:fld>
            <a:endParaRPr lang="en-GB"/>
          </a:p>
        </p:txBody>
      </p:sp>
    </p:spTree>
    <p:extLst>
      <p:ext uri="{BB962C8B-B14F-4D97-AF65-F5344CB8AC3E}">
        <p14:creationId xmlns:p14="http://schemas.microsoft.com/office/powerpoint/2010/main" val="33654943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B61BEF0D-F0BB-DE4B-95CE-6DB70DBA9567}" type="datetimeFigureOut">
              <a:rPr lang="en-US" smtClean="0"/>
              <a:pPr/>
              <a:t>6/24/2026</a:t>
            </a:fld>
            <a:endParaRPr lang="en-US" dirty="0"/>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US" dirty="0"/>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96719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6/24/2026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697871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226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6/24/2026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253551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6/24/2026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65365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6/24/2026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54860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6/24/2026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74577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6/24/2026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750703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9943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49788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23757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7475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45519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6/24/2026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462888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6/24/2026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759934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6/24/2026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6092704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66167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61BEF0D-F0BB-DE4B-95CE-6DB70DBA9567}" type="datetimeFigureOut">
              <a:rPr lang="en-US" smtClean="0"/>
              <a:pPr/>
              <a:t>6/24/2026</a:t>
            </a:fld>
            <a:endParaRPr lang="en-US" dirty="0"/>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4520912"/>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 id="2147483893" r:id="rId12"/>
    <p:sldLayoutId id="2147483894" r:id="rId13"/>
    <p:sldLayoutId id="2147483895" r:id="rId14"/>
    <p:sldLayoutId id="2147483896" r:id="rId15"/>
    <p:sldLayoutId id="2147483897" r:id="rId16"/>
    <p:sldLayoutId id="2147483898"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mailto:xxxxx@watlington.oxon.sch.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goldeneagles@watlington.oxon.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Golden Eagle Class</a:t>
            </a:r>
            <a:br>
              <a:rPr lang="en-GB" dirty="0"/>
            </a:br>
            <a:r>
              <a:rPr lang="en-GB" dirty="0"/>
              <a:t>2026 - 2027</a:t>
            </a:r>
          </a:p>
        </p:txBody>
      </p:sp>
      <p:sp>
        <p:nvSpPr>
          <p:cNvPr id="3" name="Subtitle 2"/>
          <p:cNvSpPr>
            <a:spLocks noGrp="1"/>
          </p:cNvSpPr>
          <p:nvPr>
            <p:ph type="subTitle" idx="1"/>
          </p:nvPr>
        </p:nvSpPr>
        <p:spPr>
          <a:xfrm>
            <a:off x="5753947" y="4873793"/>
            <a:ext cx="7690721" cy="1096899"/>
          </a:xfrm>
        </p:spPr>
        <p:txBody>
          <a:bodyPr>
            <a:normAutofit/>
          </a:bodyPr>
          <a:lstStyle/>
          <a:p>
            <a:r>
              <a:rPr lang="en-GB" sz="2800" dirty="0">
                <a:solidFill>
                  <a:schemeClr val="bg1"/>
                </a:solidFill>
              </a:rPr>
              <a:t>Year 6: Miss Nandhra </a:t>
            </a:r>
          </a:p>
          <a:p>
            <a:r>
              <a:rPr lang="en-GB" sz="2800" dirty="0">
                <a:solidFill>
                  <a:schemeClr val="bg1"/>
                </a:solidFill>
              </a:rPr>
              <a:t>Class TA: Mr Merton</a:t>
            </a:r>
          </a:p>
        </p:txBody>
      </p:sp>
      <p:pic>
        <p:nvPicPr>
          <p:cNvPr id="1026" name="Picture 2" descr="Support Watlington Primary School when you play Your School Lottery - Your  School Lott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3531" y="1381218"/>
            <a:ext cx="4767407" cy="1906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866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Transition so far…</a:t>
            </a:r>
          </a:p>
        </p:txBody>
      </p:sp>
      <p:sp>
        <p:nvSpPr>
          <p:cNvPr id="3" name="Content Placeholder 2"/>
          <p:cNvSpPr>
            <a:spLocks noGrp="1"/>
          </p:cNvSpPr>
          <p:nvPr>
            <p:ph idx="1"/>
          </p:nvPr>
        </p:nvSpPr>
        <p:spPr>
          <a:xfrm>
            <a:off x="1154954" y="2603500"/>
            <a:ext cx="10020069" cy="3416300"/>
          </a:xfrm>
        </p:spPr>
        <p:txBody>
          <a:bodyPr>
            <a:normAutofit/>
          </a:bodyPr>
          <a:lstStyle/>
          <a:p>
            <a:r>
              <a:rPr lang="en-GB" dirty="0"/>
              <a:t>As part of our whole school ‘Jigsaw’ programme, we have been discussing transition / moving on during lesson time.</a:t>
            </a:r>
          </a:p>
          <a:p>
            <a:r>
              <a:rPr lang="en-GB" dirty="0"/>
              <a:t>Teachers are holding meetings to discuss children: academic and pastoral information has been shared.</a:t>
            </a:r>
          </a:p>
          <a:p>
            <a:r>
              <a:rPr lang="en-GB" dirty="0"/>
              <a:t>Children will have the chance to visit their new class their teacher on Tuesday 8</a:t>
            </a:r>
            <a:r>
              <a:rPr lang="en-GB" baseline="30000" dirty="0"/>
              <a:t>th</a:t>
            </a:r>
            <a:r>
              <a:rPr lang="en-GB" dirty="0"/>
              <a:t> July when they will complete a morning of activities. In addition, children will discuss their strengths and areas for development to share with their new teacher.</a:t>
            </a:r>
          </a:p>
          <a:p>
            <a:r>
              <a:rPr lang="en-GB" dirty="0"/>
              <a:t>Some children have started informal visits to new classrooms / areas to become familiar with the space. </a:t>
            </a:r>
          </a:p>
          <a:p>
            <a:r>
              <a:rPr lang="en-GB" dirty="0"/>
              <a:t>Social stories will be sent out to specific children for over the summer</a:t>
            </a:r>
          </a:p>
        </p:txBody>
      </p:sp>
    </p:spTree>
    <p:extLst>
      <p:ext uri="{BB962C8B-B14F-4D97-AF65-F5344CB8AC3E}">
        <p14:creationId xmlns:p14="http://schemas.microsoft.com/office/powerpoint/2010/main" val="1223153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6 overview</a:t>
            </a:r>
          </a:p>
        </p:txBody>
      </p:sp>
      <p:sp>
        <p:nvSpPr>
          <p:cNvPr id="3" name="Content Placeholder 2"/>
          <p:cNvSpPr>
            <a:spLocks noGrp="1"/>
          </p:cNvSpPr>
          <p:nvPr>
            <p:ph idx="1"/>
          </p:nvPr>
        </p:nvSpPr>
        <p:spPr/>
        <p:txBody>
          <a:bodyPr/>
          <a:lstStyle/>
          <a:p>
            <a:r>
              <a:rPr lang="en-GB" dirty="0"/>
              <a:t>Topics: </a:t>
            </a:r>
          </a:p>
          <a:p>
            <a:r>
              <a:rPr lang="en-GB" dirty="0"/>
              <a:t>The USA</a:t>
            </a:r>
          </a:p>
          <a:p>
            <a:r>
              <a:rPr lang="en-GB" dirty="0"/>
              <a:t>WW2</a:t>
            </a:r>
          </a:p>
          <a:p>
            <a:r>
              <a:rPr lang="en-GB" dirty="0"/>
              <a:t>The Ancient Maya Civilisation</a:t>
            </a:r>
          </a:p>
          <a:p>
            <a:r>
              <a:rPr lang="en-GB" dirty="0"/>
              <a:t>Residential</a:t>
            </a:r>
          </a:p>
          <a:p>
            <a:r>
              <a:rPr lang="en-GB" dirty="0"/>
              <a:t>SATs</a:t>
            </a:r>
          </a:p>
          <a:p>
            <a:r>
              <a:rPr lang="en-GB" dirty="0"/>
              <a:t>Buddies</a:t>
            </a:r>
          </a:p>
          <a:p>
            <a:r>
              <a:rPr lang="en-GB" dirty="0"/>
              <a:t>Year 6 production </a:t>
            </a:r>
          </a:p>
        </p:txBody>
      </p:sp>
      <p:pic>
        <p:nvPicPr>
          <p:cNvPr id="1026" name="Picture 2" descr="Wonder: The Award-Winning, Multi-Million-Copy Bestselling Phenomenon:  Amazon.co.uk: Palacio, R J, Palacio, R J: 0780537302395: Books">
            <a:extLst>
              <a:ext uri="{FF2B5EF4-FFF2-40B4-BE49-F238E27FC236}">
                <a16:creationId xmlns:a16="http://schemas.microsoft.com/office/drawing/2014/main" id="{B8368861-C834-0EB1-5D27-B1FF722C8A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632" b="11959"/>
          <a:stretch>
            <a:fillRect/>
          </a:stretch>
        </p:blipFill>
        <p:spPr bwMode="auto">
          <a:xfrm>
            <a:off x="4955098" y="2774315"/>
            <a:ext cx="1662988" cy="25413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oodnight Mister Tom — The Margate Bookshop">
            <a:extLst>
              <a:ext uri="{FF2B5EF4-FFF2-40B4-BE49-F238E27FC236}">
                <a16:creationId xmlns:a16="http://schemas.microsoft.com/office/drawing/2014/main" id="{8A8CE023-D0D6-7BB0-A855-7CA7F2CCD0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5258" y="2786378"/>
            <a:ext cx="2517191" cy="251719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Escape Room: The Times Children's Book of the Week: Find the Answer. Save  the World. : Christopher Edge: Amazon.co.uk: Books">
            <a:extLst>
              <a:ext uri="{FF2B5EF4-FFF2-40B4-BE49-F238E27FC236}">
                <a16:creationId xmlns:a16="http://schemas.microsoft.com/office/drawing/2014/main" id="{6E8BA396-E895-F94A-2E1A-773B193EA61C}"/>
              </a:ext>
            </a:extLst>
          </p:cNvPr>
          <p:cNvPicPr>
            <a:picLocks noChangeAspect="1"/>
          </p:cNvPicPr>
          <p:nvPr/>
        </p:nvPicPr>
        <p:blipFill>
          <a:blip r:embed="rId4"/>
          <a:stretch>
            <a:fillRect/>
          </a:stretch>
        </p:blipFill>
        <p:spPr>
          <a:xfrm>
            <a:off x="10362681" y="2786378"/>
            <a:ext cx="1621786" cy="2495055"/>
          </a:xfrm>
          <a:prstGeom prst="rect">
            <a:avLst/>
          </a:prstGeom>
        </p:spPr>
      </p:pic>
      <p:pic>
        <p:nvPicPr>
          <p:cNvPr id="5" name="Picture 4" descr="Rose Blanche : McEwan, Ian, Innocenti, Roberto: Amazon.co.uk: Books">
            <a:extLst>
              <a:ext uri="{FF2B5EF4-FFF2-40B4-BE49-F238E27FC236}">
                <a16:creationId xmlns:a16="http://schemas.microsoft.com/office/drawing/2014/main" id="{7A1FEFDE-76A5-346E-C8E9-8BCFF541C1C0}"/>
              </a:ext>
            </a:extLst>
          </p:cNvPr>
          <p:cNvPicPr>
            <a:picLocks noChangeAspect="1"/>
          </p:cNvPicPr>
          <p:nvPr/>
        </p:nvPicPr>
        <p:blipFill>
          <a:blip r:embed="rId5"/>
          <a:stretch>
            <a:fillRect/>
          </a:stretch>
        </p:blipFill>
        <p:spPr>
          <a:xfrm>
            <a:off x="8472422" y="2774314"/>
            <a:ext cx="1827455" cy="2507119"/>
          </a:xfrm>
          <a:prstGeom prst="rect">
            <a:avLst/>
          </a:prstGeom>
        </p:spPr>
      </p:pic>
    </p:spTree>
    <p:extLst>
      <p:ext uri="{BB962C8B-B14F-4D97-AF65-F5344CB8AC3E}">
        <p14:creationId xmlns:p14="http://schemas.microsoft.com/office/powerpoint/2010/main" val="1041825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are we aiming for?</a:t>
            </a:r>
            <a:endParaRPr lang="en-GB" dirty="0"/>
          </a:p>
        </p:txBody>
      </p:sp>
      <p:pic>
        <p:nvPicPr>
          <p:cNvPr id="4" name="Picture 2" descr="https://attachments.office.net/owa/ajo5148%40watlington.oxon.sch.uk/service.svc/s/GetAttachmentThumbnail?id=AAMkAGEzYjEwNGZjLTI4ZDYtNDk5Ny1iMzA1LWRkYWIwNTk5YmFjOQBGAAAAAADagBdewMQOQ57%2BvYinPX0SBwAolBEeeXzkRLJklrNx39DoAAAAAAEMAAAolBEeeXzkRLJklrNx39DoAAg%2B0jAUAAABEgAQAFxq2CfnQPxPt962ydCyn58%3D&amp;thumbnailType=2&amp;token=eyJhbGciOiJSUzI1NiIsImtpZCI6IkU1RDJGMEY4REE5M0I2NzA5QzQzQTlFOEE2MTQzQzAzRDYyRjlBODAiLCJ0eXAiOiJKV1QiLCJ4NXQiOiI1ZEx3LU5xVHRuQ2NRNm5vcGhROEE5WXZtb0EifQ.eyJvcmlnaW4iOiJodHRwczovL291dGxvb2sub2ZmaWNlLmNvbSIsInVjIjoiYzFjNjIxZGZhNTczNDE4Yzk1YTZlZDMwODE0MTEzYzkiLCJ2ZXIiOiJFeGNoYW5nZS5DYWxsYmFjay5WMSIsImFwcGN0eHNlbmRlciI6Ik93YURvd25sb2FkQDI5MzNmODNiLWIxMjMtNDA3MS04ZDQyLTIzMmE4NWQ0Y2E1YiIsImlzc3JpbmciOiJTSVAiLCJhcHBjdHgiOiJ7XCJtc2V4Y2hwcm90XCI6XCJvd2FcIixcInB1aWRcIjpcIjExNTM5MDY2NjA5MTQyNzg2MzFcIixcInNjb3BlXCI6XCJPd2FEb3dubG9hZFwiLFwib2lkXCI6XCJjZmM3ZThkYi00YWRmLTRjYTUtYmJjOC1mZTUyYjk3MzFmNzlcIixcInByaW1hcnlzaWRcIjpcIlMtMS01LTIxLTI5MTE1MDM5Ny0zNTE0Mjc2OTQ4LTI5MDI2Njk2NjctMjYwOTkxNFwifSIsIm5iZiI6MTcxOTkwMzg5NSwiZXhwIjoxNzE5OTA0MTk1LCJpc3MiOiIwMDAwMDAwMi0wMDAwLTBmZjEtY2UwMC0wMDAwMDAwMDAwMDBAMjkzM2Y4M2ItYjEyMy00MDcxLThkNDItMjMyYTg1ZDRjYTViIiwiYXVkIjoiMDAwMDAwMDItMDAwMC0wZmYxLWNlMDAtMDAwMDAwMDAwMDAwL2F0dGFjaG1lbnRzLm9mZmljZS5uZXRAMjkzM2Y4M2ItYjEyMy00MDcxLThkNDItMjMyYTg1ZDRjYTViIiwiaGFwcCI6Im93YSJ9.uQPtj12KQItVNomQT7-dcKlCh9-shletw_i4WS6iNQXLllc3O9OW2_zjYESggRUxPTzVI4UB2DoLAXPJv_lX_s3isltLgrFwH313ae5StSkMlZtuHdnrZsAbZgslNAbC2yrwZUKQWJEbEP8XYECkv1Wz0x4Bl_GPAMnDamJHsAGU374vcS8dcAfXA7CSX6cntP3zTsoO4_j4aXNIofi2R4B2LSDf_tsl20c6vxG74yuRq4POgF-dCs3npz-CL4FQS7kTiEkuLrIrvxfpVE7SMe6inu-uVJ8ZJtpDgOBX78AvsTZfF2DImrMuHXrXrooiJMZoD3ez80S36HP2m7oesw&amp;X-OWA-CANARY=X-OWA-CANARY_cookie_is_null_or_empty&amp;owa=outlook.office.com&amp;scriptVer=20240621005.09&amp;clientId=7B5F0BEB513B40579CE70B922393CCDC&amp;animation=true&amp;persistenceId=a4387db3-96d6-410d-92cc-18fb70b460b6">
            <a:extLst>
              <a:ext uri="{FF2B5EF4-FFF2-40B4-BE49-F238E27FC236}">
                <a16:creationId xmlns:a16="http://schemas.microsoft.com/office/drawing/2014/main" id="{ABDD804E-28C8-E858-3BBE-9A11FFE41CC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740" r="8460"/>
          <a:stretch/>
        </p:blipFill>
        <p:spPr bwMode="auto">
          <a:xfrm rot="16200000">
            <a:off x="1257464" y="1778615"/>
            <a:ext cx="3354449" cy="520194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s://attachments.office.net/owa/ajo5148%40watlington.oxon.sch.uk/service.svc/s/GetAttachmentThumbnail?id=AAMkAGEzYjEwNGZjLTI4ZDYtNDk5Ny1iMzA1LWRkYWIwNTk5YmFjOQBGAAAAAADagBdewMQOQ57%2BvYinPX0SBwAolBEeeXzkRLJklrNx39DoAAAAAAEMAAAolBEeeXzkRLJklrNx39DoAAg%2B0jAUAAABEgAQABtpVb5gVYVPhM2mP8uLwPs%3D&amp;thumbnailType=2&amp;token=eyJhbGciOiJSUzI1NiIsImtpZCI6IkU1RDJGMEY4REE5M0I2NzA5QzQzQTlFOEE2MTQzQzAzRDYyRjlBODAiLCJ0eXAiOiJKV1QiLCJ4NXQiOiI1ZEx3LU5xVHRuQ2NRNm5vcGhROEE5WXZtb0EifQ.eyJvcmlnaW4iOiJodHRwczovL291dGxvb2sub2ZmaWNlLmNvbSIsInVjIjoiYzFjNjIxZGZhNTczNDE4Yzk1YTZlZDMwODE0MTEzYzkiLCJ2ZXIiOiJFeGNoYW5nZS5DYWxsYmFjay5WMSIsImFwcGN0eHNlbmRlciI6Ik93YURvd25sb2FkQDI5MzNmODNiLWIxMjMtNDA3MS04ZDQyLTIzMmE4NWQ0Y2E1YiIsImlzc3JpbmciOiJTSVAiLCJhcHBjdHgiOiJ7XCJtc2V4Y2hwcm90XCI6XCJvd2FcIixcInB1aWRcIjpcIjExNTM5MDY2NjA5MTQyNzg2MzFcIixcInNjb3BlXCI6XCJPd2FEb3dubG9hZFwiLFwib2lkXCI6XCJjZmM3ZThkYi00YWRmLTRjYTUtYmJjOC1mZTUyYjk3MzFmNzlcIixcInByaW1hcnlzaWRcIjpcIlMtMS01LTIxLTI5MTE1MDM5Ny0zNTE0Mjc2OTQ4LTI5MDI2Njk2NjctMjYwOTkxNFwifSIsIm5iZiI6MTcxOTkwMzg5NSwiZXhwIjoxNzE5OTA0MTk1LCJpc3MiOiIwMDAwMDAwMi0wMDAwLTBmZjEtY2UwMC0wMDAwMDAwMDAwMDBAMjkzM2Y4M2ItYjEyMy00MDcxLThkNDItMjMyYTg1ZDRjYTViIiwiYXVkIjoiMDAwMDAwMDItMDAwMC0wZmYxLWNlMDAtMDAwMDAwMDAwMDAwL2F0dGFjaG1lbnRzLm9mZmljZS5uZXRAMjkzM2Y4M2ItYjEyMy00MDcxLThkNDItMjMyYTg1ZDRjYTViIiwiaGFwcCI6Im93YSJ9.uQPtj12KQItVNomQT7-dcKlCh9-shletw_i4WS6iNQXLllc3O9OW2_zjYESggRUxPTzVI4UB2DoLAXPJv_lX_s3isltLgrFwH313ae5StSkMlZtuHdnrZsAbZgslNAbC2yrwZUKQWJEbEP8XYECkv1Wz0x4Bl_GPAMnDamJHsAGU374vcS8dcAfXA7CSX6cntP3zTsoO4_j4aXNIofi2R4B2LSDf_tsl20c6vxG74yuRq4POgF-dCs3npz-CL4FQS7kTiEkuLrIrvxfpVE7SMe6inu-uVJ8ZJtpDgOBX78AvsTZfF2DImrMuHXrXrooiJMZoD3ez80S36HP2m7oesw&amp;X-OWA-CANARY=X-OWA-CANARY_cookie_is_null_or_empty&amp;owa=outlook.office.com&amp;scriptVer=20240621005.09&amp;clientId=7B5F0BEB513B40579CE70B922393CCDC&amp;animation=true&amp;persistenceId=a4387db3-96d6-410d-92cc-18fb70b460b6">
            <a:extLst>
              <a:ext uri="{FF2B5EF4-FFF2-40B4-BE49-F238E27FC236}">
                <a16:creationId xmlns:a16="http://schemas.microsoft.com/office/drawing/2014/main" id="{8EC09917-68DC-1F26-6FE0-266220FE10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835" t="3007" r="10188" b="6883"/>
          <a:stretch/>
        </p:blipFill>
        <p:spPr bwMode="auto">
          <a:xfrm>
            <a:off x="8813838" y="2198291"/>
            <a:ext cx="2959595" cy="41757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https://attachments.office.net/owa/ajo5148%40watlington.oxon.sch.uk/service.svc/s/GetAttachmentThumbnail?id=AAMkAGEzYjEwNGZjLTI4ZDYtNDk5Ny1iMzA1LWRkYWIwNTk5YmFjOQBGAAAAAADagBdewMQOQ57%2BvYinPX0SBwAolBEeeXzkRLJklrNx39DoAAAAAAEMAAAolBEeeXzkRLJklrNx39DoAAg%2B0jAUAAABEgAQAL6Y2NuQkPxKgR9rG7RXmNo%3D&amp;thumbnailType=2&amp;token=eyJhbGciOiJSUzI1NiIsImtpZCI6IkU1RDJGMEY4REE5M0I2NzA5QzQzQTlFOEE2MTQzQzAzRDYyRjlBODAiLCJ0eXAiOiJKV1QiLCJ4NXQiOiI1ZEx3LU5xVHRuQ2NRNm5vcGhROEE5WXZtb0EifQ.eyJvcmlnaW4iOiJodHRwczovL291dGxvb2sub2ZmaWNlLmNvbSIsInVjIjoiYzFjNjIxZGZhNTczNDE4Yzk1YTZlZDMwODE0MTEzYzkiLCJ2ZXIiOiJFeGNoYW5nZS5DYWxsYmFjay5WMSIsImFwcGN0eHNlbmRlciI6Ik93YURvd25sb2FkQDI5MzNmODNiLWIxMjMtNDA3MS04ZDQyLTIzMmE4NWQ0Y2E1YiIsImlzc3JpbmciOiJTSVAiLCJhcHBjdHgiOiJ7XCJtc2V4Y2hwcm90XCI6XCJvd2FcIixcInB1aWRcIjpcIjExNTM5MDY2NjA5MTQyNzg2MzFcIixcInNjb3BlXCI6XCJPd2FEb3dubG9hZFwiLFwib2lkXCI6XCJjZmM3ZThkYi00YWRmLTRjYTUtYmJjOC1mZTUyYjk3MzFmNzlcIixcInByaW1hcnlzaWRcIjpcIlMtMS01LTIxLTI5MTE1MDM5Ny0zNTE0Mjc2OTQ4LTI5MDI2Njk2NjctMjYwOTkxNFwifSIsIm5iZiI6MTcxOTkwNDE2NiwiZXhwIjoxNzE5OTA0NDY2LCJpc3MiOiIwMDAwMDAwMi0wMDAwLTBmZjEtY2UwMC0wMDAwMDAwMDAwMDBAMjkzM2Y4M2ItYjEyMy00MDcxLThkNDItMjMyYTg1ZDRjYTViIiwiYXVkIjoiMDAwMDAwMDItMDAwMC0wZmYxLWNlMDAtMDAwMDAwMDAwMDAwL2F0dGFjaG1lbnRzLm9mZmljZS5uZXRAMjkzM2Y4M2ItYjEyMy00MDcxLThkNDItMjMyYTg1ZDRjYTViIiwiaGFwcCI6Im93YSJ9.E2L_UOe7ZbiQ7OgOT0VAPSuWOAxUNckgMZ51LSzSrTcP_lKy2Som9IeHtOKgOmn-i5HLgrZd9eQBn3e4b7EYNPF2bCGAXEvPrnHsYzlAxcYlTFq1M27rqsjWdAZLcFCL_TPEhgyFz_YCmIjMAyH9XroDXiu3_opIkeQVJlk-uz-HLWiZz368ekG7Avp3vZ5zp_ANnXWE8ZfySaFujRMl4E1ScABKacNAl2WpDCZLPYfGgatBVsFAZkFTi-8S1B9ZekcRJ_jL-Pj3rx51N1_UDnL6OjZYMzXn6B3Hus6B_XWMfZ036HZNAxUQBMD3cO6MGDX-coEMH8eA93qZqv3icA&amp;X-OWA-CANARY=X-OWA-CANARY_cookie_is_null_or_empty&amp;owa=outlook.office.com&amp;scriptVer=20240621005.09&amp;clientId=7B5F0BEB513B40579CE70B922393CCDC&amp;animation=true&amp;persistenceId=a4387db3-96d6-410d-92cc-18fb70b460b6">
            <a:extLst>
              <a:ext uri="{FF2B5EF4-FFF2-40B4-BE49-F238E27FC236}">
                <a16:creationId xmlns:a16="http://schemas.microsoft.com/office/drawing/2014/main" id="{0EDEFFF8-0A0C-03E1-F6FF-BCFF2361B3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5987" y="2518172"/>
            <a:ext cx="2657523" cy="3535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4040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Class / year group specifics</a:t>
            </a:r>
          </a:p>
        </p:txBody>
      </p:sp>
      <p:sp>
        <p:nvSpPr>
          <p:cNvPr id="3" name="Content Placeholder 2"/>
          <p:cNvSpPr>
            <a:spLocks noGrp="1"/>
          </p:cNvSpPr>
          <p:nvPr>
            <p:ph idx="1"/>
          </p:nvPr>
        </p:nvSpPr>
        <p:spPr>
          <a:xfrm>
            <a:off x="1154954" y="2320778"/>
            <a:ext cx="10590007" cy="3416300"/>
          </a:xfrm>
        </p:spPr>
        <p:txBody>
          <a:bodyPr>
            <a:noAutofit/>
          </a:bodyPr>
          <a:lstStyle/>
          <a:p>
            <a:r>
              <a:rPr lang="en-GB" sz="1200" dirty="0">
                <a:solidFill>
                  <a:srgbClr val="FF0000"/>
                </a:solidFill>
              </a:rPr>
              <a:t>Swimming – Year 6 will go in Term 1 Tuesday 8</a:t>
            </a:r>
            <a:r>
              <a:rPr lang="en-GB" sz="1200" baseline="30000" dirty="0">
                <a:solidFill>
                  <a:srgbClr val="FF0000"/>
                </a:solidFill>
              </a:rPr>
              <a:t>th</a:t>
            </a:r>
            <a:r>
              <a:rPr lang="en-GB" sz="1200" dirty="0">
                <a:solidFill>
                  <a:srgbClr val="FF0000"/>
                </a:solidFill>
              </a:rPr>
              <a:t> September 2026</a:t>
            </a:r>
          </a:p>
          <a:p>
            <a:r>
              <a:rPr lang="en-GB" sz="1200" dirty="0">
                <a:solidFill>
                  <a:srgbClr val="FF0000"/>
                </a:solidFill>
              </a:rPr>
              <a:t>Communication methods – class pages, newsletters each main term, class emails, admin email, end of the day, phone etc. </a:t>
            </a:r>
          </a:p>
          <a:p>
            <a:r>
              <a:rPr lang="en-GB" sz="1200" dirty="0">
                <a:solidFill>
                  <a:srgbClr val="FF0000"/>
                </a:solidFill>
              </a:rPr>
              <a:t>More information about PE days etc, will be communicated in your first class newsletter (please ensure your child is in the correct PE kit on these days). Earrings should be taped up. The start of the summer holidays is the best time to get your child’s ear pierced so they can be removed for PE lessons.</a:t>
            </a:r>
          </a:p>
          <a:p>
            <a:r>
              <a:rPr lang="en-GB" sz="1200" dirty="0">
                <a:solidFill>
                  <a:srgbClr val="FF0000"/>
                </a:solidFill>
              </a:rPr>
              <a:t>If wearing laces, can they do these independently</a:t>
            </a:r>
          </a:p>
          <a:p>
            <a:r>
              <a:rPr lang="en-GB" sz="1200" dirty="0">
                <a:solidFill>
                  <a:srgbClr val="FF0000"/>
                </a:solidFill>
              </a:rPr>
              <a:t>Any medication should be sent in at the start of term with care plans</a:t>
            </a:r>
          </a:p>
          <a:p>
            <a:r>
              <a:rPr lang="en-GB" sz="1200" dirty="0">
                <a:solidFill>
                  <a:srgbClr val="FF0000"/>
                </a:solidFill>
              </a:rPr>
              <a:t>Year 6 will continue learning ukuleles.</a:t>
            </a:r>
          </a:p>
          <a:p>
            <a:r>
              <a:rPr lang="en-GB" sz="1200" dirty="0">
                <a:solidFill>
                  <a:srgbClr val="FF0000"/>
                </a:solidFill>
              </a:rPr>
              <a:t>Walking home permission forms will be sent home in September. These must be returned for safeguarding reasons.</a:t>
            </a:r>
          </a:p>
          <a:p>
            <a:r>
              <a:rPr lang="en-GB" sz="1200" dirty="0">
                <a:solidFill>
                  <a:srgbClr val="FF0000"/>
                </a:solidFill>
              </a:rPr>
              <a:t>Mobile phones for Year 6 </a:t>
            </a:r>
            <a:r>
              <a:rPr lang="en-GB" sz="1200" b="1" dirty="0">
                <a:solidFill>
                  <a:srgbClr val="FF0000"/>
                </a:solidFill>
              </a:rPr>
              <a:t>only if absolutely necessary and at your own risk </a:t>
            </a:r>
            <a:r>
              <a:rPr lang="en-GB" sz="1200" dirty="0">
                <a:solidFill>
                  <a:srgbClr val="FF0000"/>
                </a:solidFill>
              </a:rPr>
              <a:t>– these will be collected in and stored during the school day. No watches with games on or that can be used like a phone!</a:t>
            </a:r>
          </a:p>
          <a:p>
            <a:r>
              <a:rPr lang="en-GB" sz="1200" u="sng" dirty="0">
                <a:solidFill>
                  <a:srgbClr val="FF0000"/>
                </a:solidFill>
              </a:rPr>
              <a:t>MCAS.</a:t>
            </a:r>
            <a:r>
              <a:rPr lang="en-GB" sz="1200" dirty="0">
                <a:solidFill>
                  <a:srgbClr val="FF0000"/>
                </a:solidFill>
              </a:rPr>
              <a:t> (My Child at School)</a:t>
            </a:r>
          </a:p>
          <a:p>
            <a:r>
              <a:rPr lang="en-GB" sz="1200" dirty="0">
                <a:solidFill>
                  <a:srgbClr val="FF0000"/>
                </a:solidFill>
              </a:rPr>
              <a:t>Homework – Daily reading, Atom learning (Maths and English) and spelling shed. </a:t>
            </a:r>
          </a:p>
          <a:p>
            <a:r>
              <a:rPr lang="en-GB" sz="1200" dirty="0">
                <a:solidFill>
                  <a:srgbClr val="FF0000"/>
                </a:solidFill>
              </a:rPr>
              <a:t>Do not send fiddle toys / pencil cases etc in </a:t>
            </a:r>
          </a:p>
          <a:p>
            <a:endParaRPr lang="en-GB" sz="1400" dirty="0">
              <a:solidFill>
                <a:srgbClr val="FF0000"/>
              </a:solidFill>
            </a:endParaRPr>
          </a:p>
          <a:p>
            <a:endParaRPr lang="en-GB" sz="1000" dirty="0">
              <a:solidFill>
                <a:srgbClr val="FF0000"/>
              </a:solidFill>
            </a:endParaRPr>
          </a:p>
        </p:txBody>
      </p:sp>
    </p:spTree>
    <p:extLst>
      <p:ext uri="{BB962C8B-B14F-4D97-AF65-F5344CB8AC3E}">
        <p14:creationId xmlns:p14="http://schemas.microsoft.com/office/powerpoint/2010/main" val="2042985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9FDEF-3B7C-ADC9-2E24-74485D6940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B1D766-B265-E1DB-24CD-343DF7834940}"/>
              </a:ext>
            </a:extLst>
          </p:cNvPr>
          <p:cNvSpPr>
            <a:spLocks noGrp="1"/>
          </p:cNvSpPr>
          <p:nvPr>
            <p:ph type="title"/>
          </p:nvPr>
        </p:nvSpPr>
        <p:spPr/>
        <p:txBody>
          <a:bodyPr/>
          <a:lstStyle/>
          <a:p>
            <a:r>
              <a:rPr lang="en-GB" dirty="0"/>
              <a:t>Year 6 Residential </a:t>
            </a:r>
          </a:p>
        </p:txBody>
      </p:sp>
      <p:sp>
        <p:nvSpPr>
          <p:cNvPr id="5" name="Content Placeholder 4">
            <a:extLst>
              <a:ext uri="{FF2B5EF4-FFF2-40B4-BE49-F238E27FC236}">
                <a16:creationId xmlns:a16="http://schemas.microsoft.com/office/drawing/2014/main" id="{71A06954-4176-6759-3556-BB6ED699B683}"/>
              </a:ext>
            </a:extLst>
          </p:cNvPr>
          <p:cNvSpPr>
            <a:spLocks noGrp="1"/>
          </p:cNvSpPr>
          <p:nvPr>
            <p:ph idx="1"/>
          </p:nvPr>
        </p:nvSpPr>
        <p:spPr>
          <a:xfrm>
            <a:off x="1154954" y="2603500"/>
            <a:ext cx="10041366" cy="3416300"/>
          </a:xfrm>
        </p:spPr>
        <p:txBody>
          <a:bodyPr/>
          <a:lstStyle/>
          <a:p>
            <a:r>
              <a:rPr lang="en-GB" dirty="0"/>
              <a:t>PGL Green Park, Aston Clinton (near Aylesbury) from Wednesday 17th – Friday 19</a:t>
            </a:r>
            <a:r>
              <a:rPr lang="en-GB" baseline="30000" dirty="0"/>
              <a:t>th</a:t>
            </a:r>
            <a:r>
              <a:rPr lang="en-GB" dirty="0"/>
              <a:t> March 2027.</a:t>
            </a:r>
          </a:p>
          <a:p>
            <a:endParaRPr lang="en-GB" dirty="0"/>
          </a:p>
        </p:txBody>
      </p:sp>
      <p:pic>
        <p:nvPicPr>
          <p:cNvPr id="3" name="Picture 2" descr="PGL Green Park School Trips | UK School Trips">
            <a:extLst>
              <a:ext uri="{FF2B5EF4-FFF2-40B4-BE49-F238E27FC236}">
                <a16:creationId xmlns:a16="http://schemas.microsoft.com/office/drawing/2014/main" id="{D376D17A-C204-CADC-2148-0A1E53F84D57}"/>
              </a:ext>
            </a:extLst>
          </p:cNvPr>
          <p:cNvPicPr>
            <a:picLocks noChangeAspect="1"/>
          </p:cNvPicPr>
          <p:nvPr/>
        </p:nvPicPr>
        <p:blipFill>
          <a:blip r:embed="rId2"/>
          <a:stretch>
            <a:fillRect/>
          </a:stretch>
        </p:blipFill>
        <p:spPr>
          <a:xfrm>
            <a:off x="2053683" y="3461294"/>
            <a:ext cx="3766457" cy="2510971"/>
          </a:xfrm>
          <a:prstGeom prst="rect">
            <a:avLst/>
          </a:prstGeom>
        </p:spPr>
      </p:pic>
      <p:pic>
        <p:nvPicPr>
          <p:cNvPr id="4" name="Picture 3" descr="Green Park Activity Centre">
            <a:extLst>
              <a:ext uri="{FF2B5EF4-FFF2-40B4-BE49-F238E27FC236}">
                <a16:creationId xmlns:a16="http://schemas.microsoft.com/office/drawing/2014/main" id="{B2B8DCEE-DB41-C3DF-43ED-66B43352C3A6}"/>
              </a:ext>
            </a:extLst>
          </p:cNvPr>
          <p:cNvPicPr>
            <a:picLocks noChangeAspect="1"/>
          </p:cNvPicPr>
          <p:nvPr/>
        </p:nvPicPr>
        <p:blipFill>
          <a:blip r:embed="rId3"/>
          <a:stretch>
            <a:fillRect/>
          </a:stretch>
        </p:blipFill>
        <p:spPr>
          <a:xfrm>
            <a:off x="6248400" y="3429000"/>
            <a:ext cx="3434080" cy="2575560"/>
          </a:xfrm>
          <a:prstGeom prst="rect">
            <a:avLst/>
          </a:prstGeom>
        </p:spPr>
      </p:pic>
    </p:spTree>
    <p:extLst>
      <p:ext uri="{BB962C8B-B14F-4D97-AF65-F5344CB8AC3E}">
        <p14:creationId xmlns:p14="http://schemas.microsoft.com/office/powerpoint/2010/main" val="3608568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9904F-CDE3-2505-4B9D-38A96CFA30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7BD8D5-EC4A-9319-6E87-8F9D3FA19B0D}"/>
              </a:ext>
            </a:extLst>
          </p:cNvPr>
          <p:cNvSpPr>
            <a:spLocks noGrp="1"/>
          </p:cNvSpPr>
          <p:nvPr>
            <p:ph type="title"/>
          </p:nvPr>
        </p:nvSpPr>
        <p:spPr/>
        <p:txBody>
          <a:bodyPr/>
          <a:lstStyle/>
          <a:p>
            <a:r>
              <a:rPr lang="en-GB" dirty="0"/>
              <a:t>Year 6 SATs 2027 </a:t>
            </a:r>
          </a:p>
        </p:txBody>
      </p:sp>
      <p:sp>
        <p:nvSpPr>
          <p:cNvPr id="5" name="Content Placeholder 4">
            <a:extLst>
              <a:ext uri="{FF2B5EF4-FFF2-40B4-BE49-F238E27FC236}">
                <a16:creationId xmlns:a16="http://schemas.microsoft.com/office/drawing/2014/main" id="{1540A4AB-3637-5EF5-5367-3FEC043FD447}"/>
              </a:ext>
            </a:extLst>
          </p:cNvPr>
          <p:cNvSpPr>
            <a:spLocks noGrp="1"/>
          </p:cNvSpPr>
          <p:nvPr>
            <p:ph idx="1"/>
          </p:nvPr>
        </p:nvSpPr>
        <p:spPr/>
        <p:txBody>
          <a:bodyPr/>
          <a:lstStyle/>
          <a:p>
            <a:pPr marL="0" indent="0">
              <a:buNone/>
            </a:pPr>
            <a:r>
              <a:rPr lang="en-GB" sz="2800" dirty="0"/>
              <a:t>Monday 10</a:t>
            </a:r>
            <a:r>
              <a:rPr lang="en-GB" sz="2800" baseline="30000" dirty="0"/>
              <a:t>th</a:t>
            </a:r>
            <a:r>
              <a:rPr lang="en-GB" sz="2800" dirty="0"/>
              <a:t> May to Thursday 13</a:t>
            </a:r>
            <a:r>
              <a:rPr lang="en-GB" sz="2800" baseline="30000" dirty="0"/>
              <a:t>th</a:t>
            </a:r>
            <a:r>
              <a:rPr lang="en-GB" sz="2800" dirty="0"/>
              <a:t> May 2027</a:t>
            </a:r>
          </a:p>
          <a:p>
            <a:pPr marL="0" indent="0">
              <a:buNone/>
            </a:pPr>
            <a:endParaRPr lang="en-GB" sz="2800" dirty="0"/>
          </a:p>
          <a:p>
            <a:r>
              <a:rPr lang="en-GB" dirty="0"/>
              <a:t>Reading</a:t>
            </a:r>
          </a:p>
          <a:p>
            <a:r>
              <a:rPr lang="en-GB" dirty="0"/>
              <a:t>Mathematics – Arithmetic (Paper 1) , Reasoning (Paper 2 and 3) </a:t>
            </a:r>
          </a:p>
          <a:p>
            <a:r>
              <a:rPr lang="en-GB" dirty="0"/>
              <a:t>Spelling, grammar and punctuation </a:t>
            </a:r>
          </a:p>
          <a:p>
            <a:pPr marL="0" indent="0">
              <a:buNone/>
            </a:pPr>
            <a:endParaRPr lang="en-GB" dirty="0"/>
          </a:p>
        </p:txBody>
      </p:sp>
    </p:spTree>
    <p:extLst>
      <p:ext uri="{BB962C8B-B14F-4D97-AF65-F5344CB8AC3E}">
        <p14:creationId xmlns:p14="http://schemas.microsoft.com/office/powerpoint/2010/main" val="614304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Ways to support your child over the Summer holiday…</a:t>
            </a:r>
          </a:p>
        </p:txBody>
      </p:sp>
      <p:sp>
        <p:nvSpPr>
          <p:cNvPr id="3" name="Content Placeholder 2"/>
          <p:cNvSpPr>
            <a:spLocks noGrp="1"/>
          </p:cNvSpPr>
          <p:nvPr>
            <p:ph idx="1"/>
          </p:nvPr>
        </p:nvSpPr>
        <p:spPr/>
        <p:txBody>
          <a:bodyPr>
            <a:normAutofit/>
          </a:bodyPr>
          <a:lstStyle/>
          <a:p>
            <a:r>
              <a:rPr lang="en-GB" dirty="0"/>
              <a:t>Your child’s end of year report will be sent home before the end of term. This will outline next steps that your children need to take in Maths, English and Science. Please support your child in developing these skills over the holidays, so they can hit the ground running in September.</a:t>
            </a:r>
          </a:p>
          <a:p>
            <a:endParaRPr lang="en-US" dirty="0"/>
          </a:p>
          <a:p>
            <a:r>
              <a:rPr lang="en-US" dirty="0"/>
              <a:t>Children should continue reading regularly over the summer holidays – this has a HUGE impact!</a:t>
            </a:r>
            <a:endParaRPr lang="en-GB" dirty="0"/>
          </a:p>
          <a:p>
            <a:endParaRPr lang="en-GB" dirty="0"/>
          </a:p>
          <a:p>
            <a:r>
              <a:rPr lang="en-GB" dirty="0"/>
              <a:t>Ensure your child has all the uniform and equipment they need for September. </a:t>
            </a:r>
          </a:p>
          <a:p>
            <a:endParaRPr lang="en-GB" dirty="0"/>
          </a:p>
        </p:txBody>
      </p:sp>
    </p:spTree>
    <p:extLst>
      <p:ext uri="{BB962C8B-B14F-4D97-AF65-F5344CB8AC3E}">
        <p14:creationId xmlns:p14="http://schemas.microsoft.com/office/powerpoint/2010/main" val="2366791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Involving you next year…</a:t>
            </a:r>
          </a:p>
        </p:txBody>
      </p:sp>
      <p:sp>
        <p:nvSpPr>
          <p:cNvPr id="3" name="Content Placeholder 2"/>
          <p:cNvSpPr>
            <a:spLocks noGrp="1"/>
          </p:cNvSpPr>
          <p:nvPr>
            <p:ph idx="1"/>
          </p:nvPr>
        </p:nvSpPr>
        <p:spPr>
          <a:xfrm>
            <a:off x="1154954" y="2603500"/>
            <a:ext cx="9861808" cy="3416300"/>
          </a:xfrm>
        </p:spPr>
        <p:txBody>
          <a:bodyPr>
            <a:normAutofit/>
          </a:bodyPr>
          <a:lstStyle/>
          <a:p>
            <a:r>
              <a:rPr lang="en-GB" dirty="0"/>
              <a:t>Class email address: </a:t>
            </a:r>
            <a:r>
              <a:rPr lang="en-GB" dirty="0">
                <a:solidFill>
                  <a:srgbClr val="FF0000"/>
                </a:solidFill>
              </a:rPr>
              <a:t>goldeneagles</a:t>
            </a:r>
            <a:r>
              <a:rPr lang="en-GB" dirty="0">
                <a:solidFill>
                  <a:srgbClr val="FF0000"/>
                </a:solidFill>
                <a:hlinkClick r:id="rId2">
                  <a:extLst>
                    <a:ext uri="{A12FA001-AC4F-418D-AE19-62706E023703}">
                      <ahyp:hlinkClr xmlns:ahyp="http://schemas.microsoft.com/office/drawing/2018/hyperlinkcolor" val="tx"/>
                    </a:ext>
                  </a:extLst>
                </a:hlinkClick>
              </a:rPr>
              <a:t>@watlington.oxon.sch.uk</a:t>
            </a:r>
            <a:r>
              <a:rPr lang="en-GB" dirty="0"/>
              <a:t> if you have any small issues or messages</a:t>
            </a:r>
          </a:p>
          <a:p>
            <a:r>
              <a:rPr lang="en-GB" dirty="0"/>
              <a:t>We will keep the class pages updated on a regular basis.</a:t>
            </a:r>
          </a:p>
          <a:p>
            <a:r>
              <a:rPr lang="en-GB" dirty="0"/>
              <a:t>Clubs are open to all – if your child hasn’t done a club before, we encourage them to give one a try! Support is available for paid clubs.</a:t>
            </a:r>
          </a:p>
          <a:p>
            <a:r>
              <a:rPr lang="en-GB" dirty="0"/>
              <a:t>We will hold a parents’ evening in the autumn term.</a:t>
            </a:r>
          </a:p>
        </p:txBody>
      </p:sp>
    </p:spTree>
    <p:extLst>
      <p:ext uri="{BB962C8B-B14F-4D97-AF65-F5344CB8AC3E}">
        <p14:creationId xmlns:p14="http://schemas.microsoft.com/office/powerpoint/2010/main" val="1466245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Content Placeholder 2"/>
          <p:cNvSpPr>
            <a:spLocks noGrp="1"/>
          </p:cNvSpPr>
          <p:nvPr>
            <p:ph idx="1"/>
          </p:nvPr>
        </p:nvSpPr>
        <p:spPr/>
        <p:txBody>
          <a:bodyPr/>
          <a:lstStyle/>
          <a:p>
            <a:r>
              <a:rPr lang="en-GB" dirty="0"/>
              <a:t>Class email: : </a:t>
            </a:r>
            <a:r>
              <a:rPr lang="en-GB" dirty="0">
                <a:hlinkClick r:id="rId2"/>
              </a:rPr>
              <a:t>goldeneagles@watlington.oxon.sch.uk</a:t>
            </a:r>
            <a:r>
              <a:rPr lang="en-GB" dirty="0"/>
              <a:t> – we will try to respond to any further questions as soon as possible.  </a:t>
            </a:r>
          </a:p>
          <a:p>
            <a:pPr marL="0" indent="0">
              <a:buNone/>
            </a:pPr>
            <a:endParaRPr lang="en-GB" dirty="0"/>
          </a:p>
          <a:p>
            <a:r>
              <a:rPr lang="en-GB" dirty="0"/>
              <a:t>A copy of this presentation will be included on the current </a:t>
            </a:r>
            <a:r>
              <a:rPr lang="en-GB" dirty="0">
                <a:solidFill>
                  <a:srgbClr val="FF0000"/>
                </a:solidFill>
              </a:rPr>
              <a:t>Golden Eagles </a:t>
            </a:r>
            <a:r>
              <a:rPr lang="en-GB" dirty="0"/>
              <a:t>class page.</a:t>
            </a:r>
          </a:p>
          <a:p>
            <a:endParaRPr lang="en-GB" dirty="0"/>
          </a:p>
        </p:txBody>
      </p:sp>
    </p:spTree>
    <p:extLst>
      <p:ext uri="{BB962C8B-B14F-4D97-AF65-F5344CB8AC3E}">
        <p14:creationId xmlns:p14="http://schemas.microsoft.com/office/powerpoint/2010/main" val="14790577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0</TotalTime>
  <Words>666</Words>
  <Application>Microsoft Office PowerPoint</Application>
  <PresentationFormat>Widescreen</PresentationFormat>
  <Paragraphs>54</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Century Gothic</vt:lpstr>
      <vt:lpstr>Wingdings 3</vt:lpstr>
      <vt:lpstr>Ion Boardroom</vt:lpstr>
      <vt:lpstr>Golden Eagle Class 2026 - 2027</vt:lpstr>
      <vt:lpstr>Transition so far…</vt:lpstr>
      <vt:lpstr>Year 6 overview</vt:lpstr>
      <vt:lpstr>What are we aiming for?</vt:lpstr>
      <vt:lpstr>Class / year group specifics</vt:lpstr>
      <vt:lpstr>Year 6 Residential </vt:lpstr>
      <vt:lpstr>Year 6 SATs 2027 </vt:lpstr>
      <vt:lpstr>Ways to support your child over the Summer holiday…</vt:lpstr>
      <vt:lpstr>Involving you next year…</vt:lpstr>
      <vt:lpstr>Any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 Kites 2020-2021</dc:title>
  <dc:creator>Jonathan</dc:creator>
  <cp:lastModifiedBy>Jasmeet Nandhra</cp:lastModifiedBy>
  <cp:revision>57</cp:revision>
  <cp:lastPrinted>2020-07-10T11:16:53Z</cp:lastPrinted>
  <dcterms:created xsi:type="dcterms:W3CDTF">2020-06-19T07:03:11Z</dcterms:created>
  <dcterms:modified xsi:type="dcterms:W3CDTF">2026-06-24T10:52:02Z</dcterms:modified>
</cp:coreProperties>
</file>