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81" r:id="rId1"/>
  </p:sldMasterIdLst>
  <p:handoutMasterIdLst>
    <p:handoutMasterId r:id="rId13"/>
  </p:handoutMasterIdLst>
  <p:sldIdLst>
    <p:sldId id="256" r:id="rId2"/>
    <p:sldId id="257" r:id="rId3"/>
    <p:sldId id="265" r:id="rId4"/>
    <p:sldId id="266" r:id="rId5"/>
    <p:sldId id="258" r:id="rId6"/>
    <p:sldId id="268" r:id="rId7"/>
    <p:sldId id="269" r:id="rId8"/>
    <p:sldId id="260" r:id="rId9"/>
    <p:sldId id="261" r:id="rId10"/>
    <p:sldId id="267" r:id="rId11"/>
    <p:sldId id="262" r:id="rId12"/>
  </p:sldIdLst>
  <p:sldSz cx="12192000" cy="6858000"/>
  <p:notesSz cx="6735763" cy="98663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04" autoAdjust="0"/>
    <p:restoredTop sz="94660"/>
  </p:normalViewPr>
  <p:slideViewPr>
    <p:cSldViewPr snapToGrid="0">
      <p:cViewPr>
        <p:scale>
          <a:sx n="83" d="100"/>
          <a:sy n="83" d="100"/>
        </p:scale>
        <p:origin x="677" y="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15373" y="0"/>
            <a:ext cx="2918831" cy="495029"/>
          </a:xfrm>
          <a:prstGeom prst="rect">
            <a:avLst/>
          </a:prstGeom>
        </p:spPr>
        <p:txBody>
          <a:bodyPr vert="horz" lIns="91440" tIns="45720" rIns="91440" bIns="45720" rtlCol="0"/>
          <a:lstStyle>
            <a:lvl1pPr algn="r">
              <a:defRPr sz="1200"/>
            </a:lvl1pPr>
          </a:lstStyle>
          <a:p>
            <a:fld id="{C2276202-CBD1-4FBC-9BD0-A169C6A85ED1}" type="datetimeFigureOut">
              <a:rPr lang="en-GB" smtClean="0"/>
              <a:t>08/07/2025</a:t>
            </a:fld>
            <a:endParaRPr lang="en-GB"/>
          </a:p>
        </p:txBody>
      </p:sp>
      <p:sp>
        <p:nvSpPr>
          <p:cNvPr id="4" name="Footer Placeholder 3"/>
          <p:cNvSpPr>
            <a:spLocks noGrp="1"/>
          </p:cNvSpPr>
          <p:nvPr>
            <p:ph type="ftr" sz="quarter" idx="2"/>
          </p:nvPr>
        </p:nvSpPr>
        <p:spPr>
          <a:xfrm>
            <a:off x="0" y="9371286"/>
            <a:ext cx="2918831" cy="49502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15373" y="9371286"/>
            <a:ext cx="2918831" cy="495028"/>
          </a:xfrm>
          <a:prstGeom prst="rect">
            <a:avLst/>
          </a:prstGeom>
        </p:spPr>
        <p:txBody>
          <a:bodyPr vert="horz" lIns="91440" tIns="45720" rIns="91440" bIns="45720" rtlCol="0" anchor="b"/>
          <a:lstStyle>
            <a:lvl1pPr algn="r">
              <a:defRPr sz="1200"/>
            </a:lvl1pPr>
          </a:lstStyle>
          <a:p>
            <a:fld id="{F7350595-DE11-4CE8-AD2B-5D62E652A206}" type="slidenum">
              <a:rPr lang="en-GB" smtClean="0"/>
              <a:t>‹#›</a:t>
            </a:fld>
            <a:endParaRPr lang="en-GB"/>
          </a:p>
        </p:txBody>
      </p:sp>
    </p:spTree>
    <p:extLst>
      <p:ext uri="{BB962C8B-B14F-4D97-AF65-F5344CB8AC3E}">
        <p14:creationId xmlns:p14="http://schemas.microsoft.com/office/powerpoint/2010/main" val="336549431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8" name="Group 17"/>
          <p:cNvGrpSpPr/>
          <p:nvPr/>
        </p:nvGrpSpPr>
        <p:grpSpPr>
          <a:xfrm>
            <a:off x="0" y="0"/>
            <a:ext cx="12192000" cy="6858000"/>
            <a:chOff x="0" y="0"/>
            <a:chExt cx="12192000" cy="6858000"/>
          </a:xfrm>
        </p:grpSpPr>
        <p:sp>
          <p:nvSpPr>
            <p:cNvPr id="8" name="Rectangle 7"/>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Oval 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10"/>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76279" y="1792223"/>
            <a:ext cx="990599" cy="304799"/>
          </a:xfrm>
        </p:spPr>
        <p:txBody>
          <a:bodyPr anchor="t"/>
          <a:lstStyle>
            <a:lvl1pPr algn="l">
              <a:defRPr b="0" i="0">
                <a:solidFill>
                  <a:schemeClr val="bg1"/>
                </a:solidFill>
              </a:defRPr>
            </a:lvl1pPr>
          </a:lstStyle>
          <a:p>
            <a:fld id="{B61BEF0D-F0BB-DE4B-95CE-6DB70DBA9567}" type="datetimeFigureOut">
              <a:rPr lang="en-US" smtClean="0"/>
              <a:pPr/>
              <a:t>7/8/2025</a:t>
            </a:fld>
            <a:endParaRPr lang="en-US" dirty="0"/>
          </a:p>
        </p:txBody>
      </p:sp>
      <p:sp>
        <p:nvSpPr>
          <p:cNvPr id="5" name="Footer Placeholder 4"/>
          <p:cNvSpPr>
            <a:spLocks noGrp="1"/>
          </p:cNvSpPr>
          <p:nvPr>
            <p:ph type="ftr" sz="quarter" idx="11"/>
          </p:nvPr>
        </p:nvSpPr>
        <p:spPr bwMode="gray">
          <a:xfrm rot="5400000">
            <a:off x="8963575" y="3226820"/>
            <a:ext cx="3859795" cy="304801"/>
          </a:xfrm>
        </p:spPr>
        <p:txBody>
          <a:bodyPr anchor="b"/>
          <a:lstStyle>
            <a:lvl1pPr>
              <a:defRPr b="0" i="0">
                <a:solidFill>
                  <a:schemeClr val="bg1"/>
                </a:solidFill>
              </a:defRPr>
            </a:lvl1pPr>
          </a:lstStyle>
          <a:p>
            <a:endParaRPr lang="en-US" dirty="0"/>
          </a:p>
        </p:txBody>
      </p:sp>
      <p:sp>
        <p:nvSpPr>
          <p:cNvPr id="17" name="Rectangle 16"/>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10351008" y="292608"/>
            <a:ext cx="838199" cy="767687"/>
          </a:xfrm>
        </p:spPr>
        <p:txBody>
          <a:bodyPr/>
          <a:lstStyle>
            <a:lvl1pPr>
              <a:defRPr sz="2800" b="0" i="0"/>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967192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0"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smtClean="0"/>
              <a:t>7/8/2025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16978710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9"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7644"/>
            <a:ext cx="4351023" cy="2283823"/>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7/8/2025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5226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1368" y="2603500"/>
            <a:ext cx="4828744" cy="341630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1" y="2603500"/>
            <a:ext cx="4825159" cy="3377705"/>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smtClean="0"/>
              <a:t>7/8/2025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12535510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36063"/>
            <a:ext cx="482515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54954" y="3212326"/>
            <a:ext cx="4825158" cy="2807476"/>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1" y="2603499"/>
            <a:ext cx="4825160" cy="608825"/>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08712" y="3212327"/>
            <a:ext cx="4825159" cy="280747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7/8/2025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653656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7/8/2025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1548602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7/8/2025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Rectangle 5"/>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8745778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11" name="Group 10"/>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Rectangle 7"/>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5" cy="45720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5" y="3129280"/>
            <a:ext cx="2793158" cy="2895599"/>
          </a:xfrm>
        </p:spPr>
        <p:txBody>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smtClean="0"/>
              <a:t>7/8/2025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17507035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8" name="Rectangle 7"/>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59" cy="173566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2" y="1143000"/>
            <a:ext cx="3227192"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7/8/2025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399435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4965945"/>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6" y="5532683"/>
            <a:ext cx="8825656" cy="493712"/>
          </a:xfrm>
        </p:spPr>
        <p:txBody>
          <a:bodyPr>
            <a:normAutofit/>
          </a:bodyPr>
          <a:lstStyle>
            <a:lvl1pPr marL="0" indent="0">
              <a:buNone/>
              <a:defRPr sz="12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7/8/2025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3" name="Rectangle 12"/>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497884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0" name="Rectangle 9"/>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063416"/>
            <a:ext cx="8825659" cy="1379755"/>
          </a:xfrm>
        </p:spPr>
        <p:txBody>
          <a:bodyPr anchor="ct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7/8/2025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3" name="Rectangle 12"/>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237575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6" name="Rectangle 15"/>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1" name="TextBox 10"/>
          <p:cNvSpPr txBox="1"/>
          <p:nvPr/>
        </p:nvSpPr>
        <p:spPr bwMode="gray">
          <a:xfrm>
            <a:off x="898295" y="603589"/>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13" name="TextBox 12"/>
          <p:cNvSpPr txBox="1"/>
          <p:nvPr/>
        </p:nvSpPr>
        <p:spPr bwMode="gray">
          <a:xfrm>
            <a:off x="9705137" y="2613787"/>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2" name="Title 1"/>
          <p:cNvSpPr>
            <a:spLocks noGrp="1"/>
          </p:cNvSpPr>
          <p:nvPr>
            <p:ph type="title"/>
          </p:nvPr>
        </p:nvSpPr>
        <p:spPr>
          <a:xfrm>
            <a:off x="1574801" y="980517"/>
            <a:ext cx="8460983" cy="2705034"/>
          </a:xfrm>
        </p:spPr>
        <p:txBody>
          <a:bodyPr anchor="ct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86515"/>
            <a:ext cx="7725772" cy="342174"/>
          </a:xfrm>
        </p:spPr>
        <p:txBody>
          <a:bodyPr anchor="t">
            <a:normAutofit/>
          </a:bodyPr>
          <a:lstStyle>
            <a:lvl1pPr marL="0" indent="0">
              <a:buNone/>
              <a:defRPr lang="en-US" sz="1400" b="0" i="0" kern="1200" cap="small" dirty="0">
                <a:solidFill>
                  <a:schemeClr val="accent1"/>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5014393"/>
            <a:ext cx="8825659" cy="1012664"/>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7/8/2025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24" name="Rectangle 23"/>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574753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0" name="Rectangle 9"/>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2404477"/>
            <a:ext cx="8825659" cy="178870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38587" y="5024967"/>
            <a:ext cx="882565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7/8/2025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2" name="Rectangle 11"/>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845519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7"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10999"/>
            <a:ext cx="312916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1154954" y="3187261"/>
            <a:ext cx="3129168" cy="283979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12721" y="2610999"/>
            <a:ext cx="314538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4512721" y="3187261"/>
            <a:ext cx="3145380" cy="283979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886701" y="2603500"/>
            <a:ext cx="3157448"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886700" y="3187261"/>
            <a:ext cx="3161029" cy="2839794"/>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22" name="Straight Connector 21"/>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B61BEF0D-F0BB-DE4B-95CE-6DB70DBA9567}" type="datetimeFigureOut">
              <a:rPr lang="en-US" smtClean="0"/>
              <a:pPr/>
              <a:t>7/8/2025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2462888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20744" cy="576263"/>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1334552" y="2611246"/>
            <a:ext cx="2691242" cy="1583764"/>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3" y="5109107"/>
            <a:ext cx="3020745" cy="91794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68865" y="4532845"/>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4748463" y="2642840"/>
            <a:ext cx="2691242" cy="155217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68865" y="5109107"/>
            <a:ext cx="3050438" cy="92140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983434" y="4532845"/>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8163031" y="2618992"/>
            <a:ext cx="2691242" cy="1576018"/>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3434" y="5109107"/>
            <a:ext cx="3054127" cy="89634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21" name="Straight Connector 20"/>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25" name="Straight Connector 24"/>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B61BEF0D-F0BB-DE4B-95CE-6DB70DBA9567}" type="datetimeFigureOut">
              <a:rPr lang="en-US" smtClean="0"/>
              <a:pPr/>
              <a:t>7/8/2025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7599342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0"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smtClean="0"/>
              <a:t>7/8/2025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smtClean="0"/>
              <a:t>‹#›</a:t>
            </a:fld>
            <a:endParaRPr lang="en-US" dirty="0"/>
          </a:p>
        </p:txBody>
      </p:sp>
    </p:spTree>
    <p:extLst>
      <p:ext uri="{BB962C8B-B14F-4D97-AF65-F5344CB8AC3E}">
        <p14:creationId xmlns:p14="http://schemas.microsoft.com/office/powerpoint/2010/main" val="26092704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Rectangle 12"/>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97430"/>
            <a:ext cx="1409965" cy="4729626"/>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97429"/>
            <a:ext cx="6247546" cy="472962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7/8/2025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8" name="Rectangle 17"/>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8661677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5" name="Rectangle 14"/>
            <p:cNvSpPr/>
            <p:nvPr/>
          </p:nvSpPr>
          <p:spPr>
            <a:xfrm>
              <a:off x="0" y="0"/>
              <a:ext cx="12192000" cy="6858000"/>
            </a:xfrm>
            <a:prstGeom prst="rect">
              <a:avLst/>
            </a:prstGeom>
            <a:blipFill>
              <a:blip r:embed="rId19">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Oval 4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9" name="Oval 3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8" name="Oval 3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49" name="Oval 48"/>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6"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561110" y="6391839"/>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dirty="0"/>
          </a:p>
        </p:txBody>
      </p:sp>
      <p:sp>
        <p:nvSpPr>
          <p:cNvPr id="4" name="Date Placeholder 3"/>
          <p:cNvSpPr>
            <a:spLocks noGrp="1"/>
          </p:cNvSpPr>
          <p:nvPr>
            <p:ph type="dt" sz="half" idx="2"/>
          </p:nvPr>
        </p:nvSpPr>
        <p:spPr>
          <a:xfrm>
            <a:off x="10650938" y="6394407"/>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B61BEF0D-F0BB-DE4B-95CE-6DB70DBA9567}" type="datetimeFigureOut">
              <a:rPr lang="en-US" smtClean="0"/>
              <a:pPr/>
              <a:t>7/8/2025</a:t>
            </a:fld>
            <a:endParaRPr lang="en-US" dirty="0"/>
          </a:p>
        </p:txBody>
      </p:sp>
      <p:sp>
        <p:nvSpPr>
          <p:cNvPr id="20" name="Rectangle 19"/>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584520912"/>
      </p:ext>
    </p:extLst>
  </p:cSld>
  <p:clrMap bg1="lt1" tx1="dk1" bg2="lt2" tx2="dk2" accent1="accent1" accent2="accent2" accent3="accent3" accent4="accent4" accent5="accent5" accent6="accent6" hlink="hlink" folHlink="folHlink"/>
  <p:sldLayoutIdLst>
    <p:sldLayoutId id="2147483882" r:id="rId1"/>
    <p:sldLayoutId id="2147483883" r:id="rId2"/>
    <p:sldLayoutId id="2147483884" r:id="rId3"/>
    <p:sldLayoutId id="2147483885" r:id="rId4"/>
    <p:sldLayoutId id="2147483886" r:id="rId5"/>
    <p:sldLayoutId id="2147483887" r:id="rId6"/>
    <p:sldLayoutId id="2147483888" r:id="rId7"/>
    <p:sldLayoutId id="2147483889" r:id="rId8"/>
    <p:sldLayoutId id="2147483890" r:id="rId9"/>
    <p:sldLayoutId id="2147483891" r:id="rId10"/>
    <p:sldLayoutId id="2147483892" r:id="rId11"/>
    <p:sldLayoutId id="2147483893" r:id="rId12"/>
    <p:sldLayoutId id="2147483894" r:id="rId13"/>
    <p:sldLayoutId id="2147483895" r:id="rId14"/>
    <p:sldLayoutId id="2147483896" r:id="rId15"/>
    <p:sldLayoutId id="2147483897" r:id="rId16"/>
    <p:sldLayoutId id="2147483898"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mailto:xxxxx@watlington.oxon.sch.uk"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mailto:goldeneagles@watlington.oxon.sch.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Golden Eagle Class</a:t>
            </a:r>
            <a:br>
              <a:rPr lang="en-GB" dirty="0"/>
            </a:br>
            <a:r>
              <a:rPr lang="en-GB" dirty="0"/>
              <a:t>2025 - 2026</a:t>
            </a:r>
          </a:p>
        </p:txBody>
      </p:sp>
      <p:sp>
        <p:nvSpPr>
          <p:cNvPr id="3" name="Subtitle 2"/>
          <p:cNvSpPr>
            <a:spLocks noGrp="1"/>
          </p:cNvSpPr>
          <p:nvPr>
            <p:ph type="subTitle" idx="1"/>
          </p:nvPr>
        </p:nvSpPr>
        <p:spPr>
          <a:xfrm>
            <a:off x="5753947" y="4873793"/>
            <a:ext cx="7690721" cy="1096899"/>
          </a:xfrm>
        </p:spPr>
        <p:txBody>
          <a:bodyPr>
            <a:normAutofit/>
          </a:bodyPr>
          <a:lstStyle/>
          <a:p>
            <a:r>
              <a:rPr lang="en-GB" sz="2800" dirty="0">
                <a:solidFill>
                  <a:schemeClr val="bg1"/>
                </a:solidFill>
              </a:rPr>
              <a:t>Year 6: Miss Nandhra </a:t>
            </a:r>
          </a:p>
          <a:p>
            <a:r>
              <a:rPr lang="en-GB" sz="2800" dirty="0">
                <a:solidFill>
                  <a:schemeClr val="bg1"/>
                </a:solidFill>
              </a:rPr>
              <a:t>Class TA: Mr Merton</a:t>
            </a:r>
          </a:p>
        </p:txBody>
      </p:sp>
      <p:pic>
        <p:nvPicPr>
          <p:cNvPr id="1026" name="Picture 2" descr="Support Watlington Primary School when you play Your School Lottery - Your  School Lotter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33531" y="1381218"/>
            <a:ext cx="4767407" cy="1906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86647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Transition so far…</a:t>
            </a:r>
          </a:p>
        </p:txBody>
      </p:sp>
      <p:sp>
        <p:nvSpPr>
          <p:cNvPr id="3" name="Content Placeholder 2"/>
          <p:cNvSpPr>
            <a:spLocks noGrp="1"/>
          </p:cNvSpPr>
          <p:nvPr>
            <p:ph idx="1"/>
          </p:nvPr>
        </p:nvSpPr>
        <p:spPr>
          <a:xfrm>
            <a:off x="1154954" y="2603500"/>
            <a:ext cx="10020069" cy="3416300"/>
          </a:xfrm>
        </p:spPr>
        <p:txBody>
          <a:bodyPr>
            <a:normAutofit/>
          </a:bodyPr>
          <a:lstStyle/>
          <a:p>
            <a:r>
              <a:rPr lang="en-GB" dirty="0"/>
              <a:t>As part of our whole school ‘Jigsaw’ programme, we have been discussing transition / moving on during lesson time.</a:t>
            </a:r>
          </a:p>
          <a:p>
            <a:r>
              <a:rPr lang="en-GB" dirty="0"/>
              <a:t>Teachers are holding meetings to discuss children: academic and pastoral information has been shared.</a:t>
            </a:r>
          </a:p>
          <a:p>
            <a:r>
              <a:rPr lang="en-GB" dirty="0"/>
              <a:t>Children will have the chance to visit their new class their teacher on Tuesday 8</a:t>
            </a:r>
            <a:r>
              <a:rPr lang="en-GB" baseline="30000" dirty="0"/>
              <a:t>th</a:t>
            </a:r>
            <a:r>
              <a:rPr lang="en-GB" dirty="0"/>
              <a:t> July when they will complete a morning of activities. In addition, children will discuss their strengths and areas for development to share with their new teacher.</a:t>
            </a:r>
          </a:p>
          <a:p>
            <a:r>
              <a:rPr lang="en-GB" dirty="0"/>
              <a:t>Some children have started informal visits to new classrooms / areas to become familiar with the space. </a:t>
            </a:r>
          </a:p>
          <a:p>
            <a:r>
              <a:rPr lang="en-GB" dirty="0"/>
              <a:t>Social stories will be sent out to specific children for over the summer</a:t>
            </a:r>
          </a:p>
        </p:txBody>
      </p:sp>
    </p:spTree>
    <p:extLst>
      <p:ext uri="{BB962C8B-B14F-4D97-AF65-F5344CB8AC3E}">
        <p14:creationId xmlns:p14="http://schemas.microsoft.com/office/powerpoint/2010/main" val="12231533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Year 6 overview</a:t>
            </a:r>
          </a:p>
        </p:txBody>
      </p:sp>
      <p:sp>
        <p:nvSpPr>
          <p:cNvPr id="3" name="Content Placeholder 2"/>
          <p:cNvSpPr>
            <a:spLocks noGrp="1"/>
          </p:cNvSpPr>
          <p:nvPr>
            <p:ph idx="1"/>
          </p:nvPr>
        </p:nvSpPr>
        <p:spPr/>
        <p:txBody>
          <a:bodyPr/>
          <a:lstStyle/>
          <a:p>
            <a:r>
              <a:rPr lang="en-GB" dirty="0"/>
              <a:t>Topics: </a:t>
            </a:r>
          </a:p>
          <a:p>
            <a:r>
              <a:rPr lang="en-GB" dirty="0"/>
              <a:t>The USA</a:t>
            </a:r>
          </a:p>
          <a:p>
            <a:r>
              <a:rPr lang="en-GB" dirty="0"/>
              <a:t>WW2</a:t>
            </a:r>
          </a:p>
          <a:p>
            <a:r>
              <a:rPr lang="en-GB" dirty="0"/>
              <a:t>The Ancient Maya Civilisation</a:t>
            </a:r>
          </a:p>
          <a:p>
            <a:r>
              <a:rPr lang="en-GB" dirty="0"/>
              <a:t>Residential</a:t>
            </a:r>
          </a:p>
          <a:p>
            <a:r>
              <a:rPr lang="en-GB" dirty="0"/>
              <a:t>SATs</a:t>
            </a:r>
          </a:p>
          <a:p>
            <a:r>
              <a:rPr lang="en-GB" dirty="0"/>
              <a:t>Buddies</a:t>
            </a:r>
          </a:p>
          <a:p>
            <a:r>
              <a:rPr lang="en-GB" dirty="0"/>
              <a:t>Year 6 play </a:t>
            </a:r>
          </a:p>
        </p:txBody>
      </p:sp>
      <p:pic>
        <p:nvPicPr>
          <p:cNvPr id="1026" name="Picture 2" descr="Wonder: The Award-Winning, Multi-Million-Copy Bestselling Phenomenon:  Amazon.co.uk: Palacio, R J, Palacio, R J: 0780537302395: Books">
            <a:extLst>
              <a:ext uri="{FF2B5EF4-FFF2-40B4-BE49-F238E27FC236}">
                <a16:creationId xmlns:a16="http://schemas.microsoft.com/office/drawing/2014/main" id="{B8368861-C834-0EB1-5D27-B1FF722C8AF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1632" b="11959"/>
          <a:stretch>
            <a:fillRect/>
          </a:stretch>
        </p:blipFill>
        <p:spPr bwMode="auto">
          <a:xfrm>
            <a:off x="5736188" y="2808515"/>
            <a:ext cx="1662988" cy="254131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Goodnight Mister Tom — The Margate Bookshop">
            <a:extLst>
              <a:ext uri="{FF2B5EF4-FFF2-40B4-BE49-F238E27FC236}">
                <a16:creationId xmlns:a16="http://schemas.microsoft.com/office/drawing/2014/main" id="{8A8CE023-D0D6-7BB0-A855-7CA7F2CCD05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99176" y="2808515"/>
            <a:ext cx="2517191" cy="2517191"/>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Windrush Child: a moving tale from BAFTA-award-winning Benjamin Zephaniah  (Voices Book 5) eBook : Zephaniah, Benjamin, Dots, Two: Amazon.co.uk:  Kindle Store">
            <a:extLst>
              <a:ext uri="{FF2B5EF4-FFF2-40B4-BE49-F238E27FC236}">
                <a16:creationId xmlns:a16="http://schemas.microsoft.com/office/drawing/2014/main" id="{B2FA60ED-62D7-7870-184A-BA447D98D7B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35512" y="2808515"/>
            <a:ext cx="1638505" cy="25171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18257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are we aiming for?</a:t>
            </a:r>
            <a:endParaRPr lang="en-GB" dirty="0"/>
          </a:p>
        </p:txBody>
      </p:sp>
      <p:pic>
        <p:nvPicPr>
          <p:cNvPr id="4" name="Picture 2" descr="https://attachments.office.net/owa/ajo5148%40watlington.oxon.sch.uk/service.svc/s/GetAttachmentThumbnail?id=AAMkAGEzYjEwNGZjLTI4ZDYtNDk5Ny1iMzA1LWRkYWIwNTk5YmFjOQBGAAAAAADagBdewMQOQ57%2BvYinPX0SBwAolBEeeXzkRLJklrNx39DoAAAAAAEMAAAolBEeeXzkRLJklrNx39DoAAg%2B0jAUAAABEgAQAFxq2CfnQPxPt962ydCyn58%3D&amp;thumbnailType=2&amp;token=eyJhbGciOiJSUzI1NiIsImtpZCI6IkU1RDJGMEY4REE5M0I2NzA5QzQzQTlFOEE2MTQzQzAzRDYyRjlBODAiLCJ0eXAiOiJKV1QiLCJ4NXQiOiI1ZEx3LU5xVHRuQ2NRNm5vcGhROEE5WXZtb0EifQ.eyJvcmlnaW4iOiJodHRwczovL291dGxvb2sub2ZmaWNlLmNvbSIsInVjIjoiYzFjNjIxZGZhNTczNDE4Yzk1YTZlZDMwODE0MTEzYzkiLCJ2ZXIiOiJFeGNoYW5nZS5DYWxsYmFjay5WMSIsImFwcGN0eHNlbmRlciI6Ik93YURvd25sb2FkQDI5MzNmODNiLWIxMjMtNDA3MS04ZDQyLTIzMmE4NWQ0Y2E1YiIsImlzc3JpbmciOiJTSVAiLCJhcHBjdHgiOiJ7XCJtc2V4Y2hwcm90XCI6XCJvd2FcIixcInB1aWRcIjpcIjExNTM5MDY2NjA5MTQyNzg2MzFcIixcInNjb3BlXCI6XCJPd2FEb3dubG9hZFwiLFwib2lkXCI6XCJjZmM3ZThkYi00YWRmLTRjYTUtYmJjOC1mZTUyYjk3MzFmNzlcIixcInByaW1hcnlzaWRcIjpcIlMtMS01LTIxLTI5MTE1MDM5Ny0zNTE0Mjc2OTQ4LTI5MDI2Njk2NjctMjYwOTkxNFwifSIsIm5iZiI6MTcxOTkwMzg5NSwiZXhwIjoxNzE5OTA0MTk1LCJpc3MiOiIwMDAwMDAwMi0wMDAwLTBmZjEtY2UwMC0wMDAwMDAwMDAwMDBAMjkzM2Y4M2ItYjEyMy00MDcxLThkNDItMjMyYTg1ZDRjYTViIiwiYXVkIjoiMDAwMDAwMDItMDAwMC0wZmYxLWNlMDAtMDAwMDAwMDAwMDAwL2F0dGFjaG1lbnRzLm9mZmljZS5uZXRAMjkzM2Y4M2ItYjEyMy00MDcxLThkNDItMjMyYTg1ZDRjYTViIiwiaGFwcCI6Im93YSJ9.uQPtj12KQItVNomQT7-dcKlCh9-shletw_i4WS6iNQXLllc3O9OW2_zjYESggRUxPTzVI4UB2DoLAXPJv_lX_s3isltLgrFwH313ae5StSkMlZtuHdnrZsAbZgslNAbC2yrwZUKQWJEbEP8XYECkv1Wz0x4Bl_GPAMnDamJHsAGU374vcS8dcAfXA7CSX6cntP3zTsoO4_j4aXNIofi2R4B2LSDf_tsl20c6vxG74yuRq4POgF-dCs3npz-CL4FQS7kTiEkuLrIrvxfpVE7SMe6inu-uVJ8ZJtpDgOBX78AvsTZfF2DImrMuHXrXrooiJMZoD3ez80S36HP2m7oesw&amp;X-OWA-CANARY=X-OWA-CANARY_cookie_is_null_or_empty&amp;owa=outlook.office.com&amp;scriptVer=20240621005.09&amp;clientId=7B5F0BEB513B40579CE70B922393CCDC&amp;animation=true&amp;persistenceId=a4387db3-96d6-410d-92cc-18fb70b460b6">
            <a:extLst>
              <a:ext uri="{FF2B5EF4-FFF2-40B4-BE49-F238E27FC236}">
                <a16:creationId xmlns:a16="http://schemas.microsoft.com/office/drawing/2014/main" id="{ABDD804E-28C8-E858-3BBE-9A11FFE41CC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740" r="8460"/>
          <a:stretch/>
        </p:blipFill>
        <p:spPr bwMode="auto">
          <a:xfrm rot="16200000">
            <a:off x="1257464" y="1778615"/>
            <a:ext cx="3354449" cy="520194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https://attachments.office.net/owa/ajo5148%40watlington.oxon.sch.uk/service.svc/s/GetAttachmentThumbnail?id=AAMkAGEzYjEwNGZjLTI4ZDYtNDk5Ny1iMzA1LWRkYWIwNTk5YmFjOQBGAAAAAADagBdewMQOQ57%2BvYinPX0SBwAolBEeeXzkRLJklrNx39DoAAAAAAEMAAAolBEeeXzkRLJklrNx39DoAAg%2B0jAUAAABEgAQABtpVb5gVYVPhM2mP8uLwPs%3D&amp;thumbnailType=2&amp;token=eyJhbGciOiJSUzI1NiIsImtpZCI6IkU1RDJGMEY4REE5M0I2NzA5QzQzQTlFOEE2MTQzQzAzRDYyRjlBODAiLCJ0eXAiOiJKV1QiLCJ4NXQiOiI1ZEx3LU5xVHRuQ2NRNm5vcGhROEE5WXZtb0EifQ.eyJvcmlnaW4iOiJodHRwczovL291dGxvb2sub2ZmaWNlLmNvbSIsInVjIjoiYzFjNjIxZGZhNTczNDE4Yzk1YTZlZDMwODE0MTEzYzkiLCJ2ZXIiOiJFeGNoYW5nZS5DYWxsYmFjay5WMSIsImFwcGN0eHNlbmRlciI6Ik93YURvd25sb2FkQDI5MzNmODNiLWIxMjMtNDA3MS04ZDQyLTIzMmE4NWQ0Y2E1YiIsImlzc3JpbmciOiJTSVAiLCJhcHBjdHgiOiJ7XCJtc2V4Y2hwcm90XCI6XCJvd2FcIixcInB1aWRcIjpcIjExNTM5MDY2NjA5MTQyNzg2MzFcIixcInNjb3BlXCI6XCJPd2FEb3dubG9hZFwiLFwib2lkXCI6XCJjZmM3ZThkYi00YWRmLTRjYTUtYmJjOC1mZTUyYjk3MzFmNzlcIixcInByaW1hcnlzaWRcIjpcIlMtMS01LTIxLTI5MTE1MDM5Ny0zNTE0Mjc2OTQ4LTI5MDI2Njk2NjctMjYwOTkxNFwifSIsIm5iZiI6MTcxOTkwMzg5NSwiZXhwIjoxNzE5OTA0MTk1LCJpc3MiOiIwMDAwMDAwMi0wMDAwLTBmZjEtY2UwMC0wMDAwMDAwMDAwMDBAMjkzM2Y4M2ItYjEyMy00MDcxLThkNDItMjMyYTg1ZDRjYTViIiwiYXVkIjoiMDAwMDAwMDItMDAwMC0wZmYxLWNlMDAtMDAwMDAwMDAwMDAwL2F0dGFjaG1lbnRzLm9mZmljZS5uZXRAMjkzM2Y4M2ItYjEyMy00MDcxLThkNDItMjMyYTg1ZDRjYTViIiwiaGFwcCI6Im93YSJ9.uQPtj12KQItVNomQT7-dcKlCh9-shletw_i4WS6iNQXLllc3O9OW2_zjYESggRUxPTzVI4UB2DoLAXPJv_lX_s3isltLgrFwH313ae5StSkMlZtuHdnrZsAbZgslNAbC2yrwZUKQWJEbEP8XYECkv1Wz0x4Bl_GPAMnDamJHsAGU374vcS8dcAfXA7CSX6cntP3zTsoO4_j4aXNIofi2R4B2LSDf_tsl20c6vxG74yuRq4POgF-dCs3npz-CL4FQS7kTiEkuLrIrvxfpVE7SMe6inu-uVJ8ZJtpDgOBX78AvsTZfF2DImrMuHXrXrooiJMZoD3ez80S36HP2m7oesw&amp;X-OWA-CANARY=X-OWA-CANARY_cookie_is_null_or_empty&amp;owa=outlook.office.com&amp;scriptVer=20240621005.09&amp;clientId=7B5F0BEB513B40579CE70B922393CCDC&amp;animation=true&amp;persistenceId=a4387db3-96d6-410d-92cc-18fb70b460b6">
            <a:extLst>
              <a:ext uri="{FF2B5EF4-FFF2-40B4-BE49-F238E27FC236}">
                <a16:creationId xmlns:a16="http://schemas.microsoft.com/office/drawing/2014/main" id="{8EC09917-68DC-1F26-6FE0-266220FE10B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835" t="3007" r="10188" b="6883"/>
          <a:stretch/>
        </p:blipFill>
        <p:spPr bwMode="auto">
          <a:xfrm>
            <a:off x="8813838" y="2198291"/>
            <a:ext cx="2959595" cy="417576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6" descr="https://attachments.office.net/owa/ajo5148%40watlington.oxon.sch.uk/service.svc/s/GetAttachmentThumbnail?id=AAMkAGEzYjEwNGZjLTI4ZDYtNDk5Ny1iMzA1LWRkYWIwNTk5YmFjOQBGAAAAAADagBdewMQOQ57%2BvYinPX0SBwAolBEeeXzkRLJklrNx39DoAAAAAAEMAAAolBEeeXzkRLJklrNx39DoAAg%2B0jAUAAABEgAQAL6Y2NuQkPxKgR9rG7RXmNo%3D&amp;thumbnailType=2&amp;token=eyJhbGciOiJSUzI1NiIsImtpZCI6IkU1RDJGMEY4REE5M0I2NzA5QzQzQTlFOEE2MTQzQzAzRDYyRjlBODAiLCJ0eXAiOiJKV1QiLCJ4NXQiOiI1ZEx3LU5xVHRuQ2NRNm5vcGhROEE5WXZtb0EifQ.eyJvcmlnaW4iOiJodHRwczovL291dGxvb2sub2ZmaWNlLmNvbSIsInVjIjoiYzFjNjIxZGZhNTczNDE4Yzk1YTZlZDMwODE0MTEzYzkiLCJ2ZXIiOiJFeGNoYW5nZS5DYWxsYmFjay5WMSIsImFwcGN0eHNlbmRlciI6Ik93YURvd25sb2FkQDI5MzNmODNiLWIxMjMtNDA3MS04ZDQyLTIzMmE4NWQ0Y2E1YiIsImlzc3JpbmciOiJTSVAiLCJhcHBjdHgiOiJ7XCJtc2V4Y2hwcm90XCI6XCJvd2FcIixcInB1aWRcIjpcIjExNTM5MDY2NjA5MTQyNzg2MzFcIixcInNjb3BlXCI6XCJPd2FEb3dubG9hZFwiLFwib2lkXCI6XCJjZmM3ZThkYi00YWRmLTRjYTUtYmJjOC1mZTUyYjk3MzFmNzlcIixcInByaW1hcnlzaWRcIjpcIlMtMS01LTIxLTI5MTE1MDM5Ny0zNTE0Mjc2OTQ4LTI5MDI2Njk2NjctMjYwOTkxNFwifSIsIm5iZiI6MTcxOTkwNDE2NiwiZXhwIjoxNzE5OTA0NDY2LCJpc3MiOiIwMDAwMDAwMi0wMDAwLTBmZjEtY2UwMC0wMDAwMDAwMDAwMDBAMjkzM2Y4M2ItYjEyMy00MDcxLThkNDItMjMyYTg1ZDRjYTViIiwiYXVkIjoiMDAwMDAwMDItMDAwMC0wZmYxLWNlMDAtMDAwMDAwMDAwMDAwL2F0dGFjaG1lbnRzLm9mZmljZS5uZXRAMjkzM2Y4M2ItYjEyMy00MDcxLThkNDItMjMyYTg1ZDRjYTViIiwiaGFwcCI6Im93YSJ9.E2L_UOe7ZbiQ7OgOT0VAPSuWOAxUNckgMZ51LSzSrTcP_lKy2Som9IeHtOKgOmn-i5HLgrZd9eQBn3e4b7EYNPF2bCGAXEvPrnHsYzlAxcYlTFq1M27rqsjWdAZLcFCL_TPEhgyFz_YCmIjMAyH9XroDXiu3_opIkeQVJlk-uz-HLWiZz368ekG7Avp3vZ5zp_ANnXWE8ZfySaFujRMl4E1ScABKacNAl2WpDCZLPYfGgatBVsFAZkFTi-8S1B9ZekcRJ_jL-Pj3rx51N1_UDnL6OjZYMzXn6B3Hus6B_XWMfZ036HZNAxUQBMD3cO6MGDX-coEMH8eA93qZqv3icA&amp;X-OWA-CANARY=X-OWA-CANARY_cookie_is_null_or_empty&amp;owa=outlook.office.com&amp;scriptVer=20240621005.09&amp;clientId=7B5F0BEB513B40579CE70B922393CCDC&amp;animation=true&amp;persistenceId=a4387db3-96d6-410d-92cc-18fb70b460b6">
            <a:extLst>
              <a:ext uri="{FF2B5EF4-FFF2-40B4-BE49-F238E27FC236}">
                <a16:creationId xmlns:a16="http://schemas.microsoft.com/office/drawing/2014/main" id="{0EDEFFF8-0A0C-03E1-F6FF-BCFF2361B37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45987" y="2518172"/>
            <a:ext cx="2657523" cy="35359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40400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Class / year group specifics</a:t>
            </a:r>
          </a:p>
        </p:txBody>
      </p:sp>
      <p:sp>
        <p:nvSpPr>
          <p:cNvPr id="3" name="Content Placeholder 2"/>
          <p:cNvSpPr>
            <a:spLocks noGrp="1"/>
          </p:cNvSpPr>
          <p:nvPr>
            <p:ph idx="1"/>
          </p:nvPr>
        </p:nvSpPr>
        <p:spPr>
          <a:xfrm>
            <a:off x="1154953" y="2330938"/>
            <a:ext cx="8761413" cy="3416300"/>
          </a:xfrm>
        </p:spPr>
        <p:txBody>
          <a:bodyPr>
            <a:noAutofit/>
          </a:bodyPr>
          <a:lstStyle/>
          <a:p>
            <a:r>
              <a:rPr lang="en-GB" sz="1400" dirty="0">
                <a:solidFill>
                  <a:srgbClr val="FF0000"/>
                </a:solidFill>
              </a:rPr>
              <a:t>Swimming – Year 6 will go in Term 1 </a:t>
            </a:r>
          </a:p>
          <a:p>
            <a:r>
              <a:rPr lang="en-GB" sz="1400" dirty="0" err="1">
                <a:solidFill>
                  <a:srgbClr val="FF0000"/>
                </a:solidFill>
              </a:rPr>
              <a:t>Bikeability</a:t>
            </a:r>
            <a:r>
              <a:rPr lang="en-GB" sz="1400" dirty="0">
                <a:solidFill>
                  <a:srgbClr val="FF0000"/>
                </a:solidFill>
              </a:rPr>
              <a:t> week commencing 17</a:t>
            </a:r>
            <a:r>
              <a:rPr lang="en-GB" sz="1400" baseline="30000" dirty="0">
                <a:solidFill>
                  <a:srgbClr val="FF0000"/>
                </a:solidFill>
              </a:rPr>
              <a:t>th</a:t>
            </a:r>
            <a:r>
              <a:rPr lang="en-GB" sz="1400" dirty="0">
                <a:solidFill>
                  <a:srgbClr val="FF0000"/>
                </a:solidFill>
              </a:rPr>
              <a:t> November </a:t>
            </a:r>
          </a:p>
          <a:p>
            <a:r>
              <a:rPr lang="en-GB" sz="1400" dirty="0">
                <a:solidFill>
                  <a:srgbClr val="FF0000"/>
                </a:solidFill>
              </a:rPr>
              <a:t>Communication methods – class pages, newsletters each main term, class emails, admin email, end of the day, phone etc. </a:t>
            </a:r>
          </a:p>
          <a:p>
            <a:r>
              <a:rPr lang="en-GB" sz="1400" dirty="0">
                <a:solidFill>
                  <a:srgbClr val="FF0000"/>
                </a:solidFill>
              </a:rPr>
              <a:t>More information about PE days etc, will be communicated in your first class newsletter</a:t>
            </a:r>
          </a:p>
          <a:p>
            <a:r>
              <a:rPr lang="en-GB" sz="1400" dirty="0">
                <a:solidFill>
                  <a:srgbClr val="FF0000"/>
                </a:solidFill>
              </a:rPr>
              <a:t>Any medication should be sent in at the start of term with care plans</a:t>
            </a:r>
          </a:p>
          <a:p>
            <a:r>
              <a:rPr lang="en-GB" sz="1400" dirty="0">
                <a:solidFill>
                  <a:srgbClr val="FF0000"/>
                </a:solidFill>
              </a:rPr>
              <a:t>Year 5 will start and 6 will continue learning ukuleles.</a:t>
            </a:r>
          </a:p>
          <a:p>
            <a:r>
              <a:rPr lang="en-GB" sz="1400" dirty="0">
                <a:solidFill>
                  <a:srgbClr val="FF0000"/>
                </a:solidFill>
              </a:rPr>
              <a:t>Walking home permission forms will be sent home in September. These must be returned for safeguarding reasons.</a:t>
            </a:r>
          </a:p>
          <a:p>
            <a:r>
              <a:rPr lang="en-GB" sz="1400" dirty="0">
                <a:solidFill>
                  <a:srgbClr val="FF0000"/>
                </a:solidFill>
              </a:rPr>
              <a:t>Mobile phones for Year 6 only if absolutely necessary and at your own risk – these will be collected in and stored during the school day. No watches with games on or that can be used like a phone!</a:t>
            </a:r>
          </a:p>
          <a:p>
            <a:r>
              <a:rPr lang="en-GB" sz="1400" u="sng" dirty="0">
                <a:solidFill>
                  <a:srgbClr val="FF0000"/>
                </a:solidFill>
              </a:rPr>
              <a:t>MCAS.</a:t>
            </a:r>
            <a:r>
              <a:rPr lang="en-GB" sz="1400" dirty="0">
                <a:solidFill>
                  <a:srgbClr val="FF0000"/>
                </a:solidFill>
              </a:rPr>
              <a:t> (My Child at School)</a:t>
            </a:r>
          </a:p>
          <a:p>
            <a:r>
              <a:rPr lang="en-GB" sz="1400" dirty="0">
                <a:solidFill>
                  <a:srgbClr val="FF0000"/>
                </a:solidFill>
              </a:rPr>
              <a:t>Homework – Daily reading, Atom learning and spelling shed. </a:t>
            </a:r>
          </a:p>
          <a:p>
            <a:endParaRPr lang="en-GB" sz="1000" dirty="0">
              <a:solidFill>
                <a:srgbClr val="FF0000"/>
              </a:solidFill>
            </a:endParaRPr>
          </a:p>
        </p:txBody>
      </p:sp>
    </p:spTree>
    <p:extLst>
      <p:ext uri="{BB962C8B-B14F-4D97-AF65-F5344CB8AC3E}">
        <p14:creationId xmlns:p14="http://schemas.microsoft.com/office/powerpoint/2010/main" val="20429855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99FDEF-3B7C-ADC9-2E24-74485D6940A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9B1D766-B265-E1DB-24CD-343DF7834940}"/>
              </a:ext>
            </a:extLst>
          </p:cNvPr>
          <p:cNvSpPr>
            <a:spLocks noGrp="1"/>
          </p:cNvSpPr>
          <p:nvPr>
            <p:ph type="title"/>
          </p:nvPr>
        </p:nvSpPr>
        <p:spPr/>
        <p:txBody>
          <a:bodyPr/>
          <a:lstStyle/>
          <a:p>
            <a:r>
              <a:rPr lang="en-GB" dirty="0"/>
              <a:t>Year 6 Residential </a:t>
            </a:r>
          </a:p>
        </p:txBody>
      </p:sp>
      <p:sp>
        <p:nvSpPr>
          <p:cNvPr id="5" name="Content Placeholder 4">
            <a:extLst>
              <a:ext uri="{FF2B5EF4-FFF2-40B4-BE49-F238E27FC236}">
                <a16:creationId xmlns:a16="http://schemas.microsoft.com/office/drawing/2014/main" id="{71A06954-4176-6759-3556-BB6ED699B683}"/>
              </a:ext>
            </a:extLst>
          </p:cNvPr>
          <p:cNvSpPr>
            <a:spLocks noGrp="1"/>
          </p:cNvSpPr>
          <p:nvPr>
            <p:ph idx="1"/>
          </p:nvPr>
        </p:nvSpPr>
        <p:spPr/>
        <p:txBody>
          <a:bodyPr/>
          <a:lstStyle/>
          <a:p>
            <a:r>
              <a:rPr lang="en-GB" dirty="0"/>
              <a:t>PGL Liddington from Wednesday March 18th – Friday March 20th 2026.</a:t>
            </a:r>
          </a:p>
          <a:p>
            <a:endParaRPr lang="en-GB" dirty="0"/>
          </a:p>
        </p:txBody>
      </p:sp>
      <p:pic>
        <p:nvPicPr>
          <p:cNvPr id="6" name="Picture 4" descr="PGL LIDDINGTON - All You Need to Know BEFORE You Go">
            <a:extLst>
              <a:ext uri="{FF2B5EF4-FFF2-40B4-BE49-F238E27FC236}">
                <a16:creationId xmlns:a16="http://schemas.microsoft.com/office/drawing/2014/main" id="{A252A43D-2EDA-D1CE-6F15-3443BCEE59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17832" y="3429000"/>
            <a:ext cx="3826173" cy="27102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85689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A9904F-CDE3-2505-4B9D-38A96CFA307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F7BD8D5-EC4A-9319-6E87-8F9D3FA19B0D}"/>
              </a:ext>
            </a:extLst>
          </p:cNvPr>
          <p:cNvSpPr>
            <a:spLocks noGrp="1"/>
          </p:cNvSpPr>
          <p:nvPr>
            <p:ph type="title"/>
          </p:nvPr>
        </p:nvSpPr>
        <p:spPr/>
        <p:txBody>
          <a:bodyPr/>
          <a:lstStyle/>
          <a:p>
            <a:r>
              <a:rPr lang="en-GB" dirty="0"/>
              <a:t>Year 6 SATs 2026 </a:t>
            </a:r>
          </a:p>
        </p:txBody>
      </p:sp>
      <p:sp>
        <p:nvSpPr>
          <p:cNvPr id="5" name="Content Placeholder 4">
            <a:extLst>
              <a:ext uri="{FF2B5EF4-FFF2-40B4-BE49-F238E27FC236}">
                <a16:creationId xmlns:a16="http://schemas.microsoft.com/office/drawing/2014/main" id="{1540A4AB-3637-5EF5-5367-3FEC043FD447}"/>
              </a:ext>
            </a:extLst>
          </p:cNvPr>
          <p:cNvSpPr>
            <a:spLocks noGrp="1"/>
          </p:cNvSpPr>
          <p:nvPr>
            <p:ph idx="1"/>
          </p:nvPr>
        </p:nvSpPr>
        <p:spPr/>
        <p:txBody>
          <a:bodyPr/>
          <a:lstStyle/>
          <a:p>
            <a:pPr marL="0" indent="0">
              <a:buNone/>
            </a:pPr>
            <a:r>
              <a:rPr lang="en-GB" sz="2800" dirty="0"/>
              <a:t>Monday 11</a:t>
            </a:r>
            <a:r>
              <a:rPr lang="en-GB" sz="2800" baseline="30000" dirty="0"/>
              <a:t>th</a:t>
            </a:r>
            <a:r>
              <a:rPr lang="en-GB" sz="2800" dirty="0"/>
              <a:t> May to Thursday 14</a:t>
            </a:r>
            <a:r>
              <a:rPr lang="en-GB" sz="2800" baseline="30000" dirty="0"/>
              <a:t>th</a:t>
            </a:r>
            <a:r>
              <a:rPr lang="en-GB" sz="2800" dirty="0"/>
              <a:t> May 2026</a:t>
            </a:r>
          </a:p>
          <a:p>
            <a:pPr marL="0" indent="0">
              <a:buNone/>
            </a:pPr>
            <a:endParaRPr lang="en-GB" sz="2800" dirty="0"/>
          </a:p>
          <a:p>
            <a:r>
              <a:rPr lang="en-GB" dirty="0"/>
              <a:t>Reading</a:t>
            </a:r>
          </a:p>
          <a:p>
            <a:r>
              <a:rPr lang="en-GB" dirty="0"/>
              <a:t>Mathematics – Arithmetic (Paper 1) , Reasoning (Paper 2 and 3) </a:t>
            </a:r>
          </a:p>
          <a:p>
            <a:r>
              <a:rPr lang="en-GB" dirty="0"/>
              <a:t>Spelling, grammar and punctuation </a:t>
            </a:r>
          </a:p>
          <a:p>
            <a:pPr marL="0" indent="0">
              <a:buNone/>
            </a:pPr>
            <a:endParaRPr lang="en-GB" dirty="0"/>
          </a:p>
        </p:txBody>
      </p:sp>
    </p:spTree>
    <p:extLst>
      <p:ext uri="{BB962C8B-B14F-4D97-AF65-F5344CB8AC3E}">
        <p14:creationId xmlns:p14="http://schemas.microsoft.com/office/powerpoint/2010/main" val="6143044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Ways to support your child over the Summer holiday…</a:t>
            </a:r>
          </a:p>
        </p:txBody>
      </p:sp>
      <p:sp>
        <p:nvSpPr>
          <p:cNvPr id="3" name="Content Placeholder 2"/>
          <p:cNvSpPr>
            <a:spLocks noGrp="1"/>
          </p:cNvSpPr>
          <p:nvPr>
            <p:ph idx="1"/>
          </p:nvPr>
        </p:nvSpPr>
        <p:spPr/>
        <p:txBody>
          <a:bodyPr>
            <a:normAutofit/>
          </a:bodyPr>
          <a:lstStyle/>
          <a:p>
            <a:r>
              <a:rPr lang="en-GB" dirty="0"/>
              <a:t>Your child’s end of year report will be sent home before the end of term. This will outline next steps that your children need to take in Maths, English and Science. Please support your child in developing these skills over the holidays, so they can hit the ground running in September.</a:t>
            </a:r>
          </a:p>
          <a:p>
            <a:endParaRPr lang="en-US" dirty="0"/>
          </a:p>
          <a:p>
            <a:r>
              <a:rPr lang="en-US" dirty="0"/>
              <a:t>Children should continue reading regularly over the summer holidays – this has a HUGE impact!</a:t>
            </a:r>
            <a:endParaRPr lang="en-GB" dirty="0"/>
          </a:p>
          <a:p>
            <a:endParaRPr lang="en-GB" dirty="0"/>
          </a:p>
          <a:p>
            <a:r>
              <a:rPr lang="en-GB" dirty="0"/>
              <a:t>Ensure your child has all the uniform and equipment they need for September. </a:t>
            </a:r>
          </a:p>
          <a:p>
            <a:endParaRPr lang="en-GB" dirty="0"/>
          </a:p>
        </p:txBody>
      </p:sp>
    </p:spTree>
    <p:extLst>
      <p:ext uri="{BB962C8B-B14F-4D97-AF65-F5344CB8AC3E}">
        <p14:creationId xmlns:p14="http://schemas.microsoft.com/office/powerpoint/2010/main" val="23667911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Involving you next year…</a:t>
            </a:r>
          </a:p>
        </p:txBody>
      </p:sp>
      <p:sp>
        <p:nvSpPr>
          <p:cNvPr id="3" name="Content Placeholder 2"/>
          <p:cNvSpPr>
            <a:spLocks noGrp="1"/>
          </p:cNvSpPr>
          <p:nvPr>
            <p:ph idx="1"/>
          </p:nvPr>
        </p:nvSpPr>
        <p:spPr>
          <a:xfrm>
            <a:off x="1154954" y="2603500"/>
            <a:ext cx="9861808" cy="3416300"/>
          </a:xfrm>
        </p:spPr>
        <p:txBody>
          <a:bodyPr>
            <a:normAutofit/>
          </a:bodyPr>
          <a:lstStyle/>
          <a:p>
            <a:r>
              <a:rPr lang="en-GB" dirty="0"/>
              <a:t>Class email address: </a:t>
            </a:r>
            <a:r>
              <a:rPr lang="en-GB" dirty="0">
                <a:solidFill>
                  <a:srgbClr val="FF0000"/>
                </a:solidFill>
              </a:rPr>
              <a:t>goldeneagles</a:t>
            </a:r>
            <a:r>
              <a:rPr lang="en-GB" dirty="0">
                <a:solidFill>
                  <a:srgbClr val="FF0000"/>
                </a:solidFill>
                <a:hlinkClick r:id="rId2">
                  <a:extLst>
                    <a:ext uri="{A12FA001-AC4F-418D-AE19-62706E023703}">
                      <ahyp:hlinkClr xmlns:ahyp="http://schemas.microsoft.com/office/drawing/2018/hyperlinkcolor" val="tx"/>
                    </a:ext>
                  </a:extLst>
                </a:hlinkClick>
              </a:rPr>
              <a:t>@watlington.oxon.sch.uk</a:t>
            </a:r>
            <a:r>
              <a:rPr lang="en-GB" dirty="0"/>
              <a:t> if you have any small issues or messages</a:t>
            </a:r>
          </a:p>
          <a:p>
            <a:r>
              <a:rPr lang="en-GB" dirty="0"/>
              <a:t>We will keep the class pages updated on a regular basis.</a:t>
            </a:r>
          </a:p>
          <a:p>
            <a:r>
              <a:rPr lang="en-GB" dirty="0"/>
              <a:t>Clubs are open to all – if your child hasn’t done a club before, we encourage them to give one a try! Support is available for paid clubs.</a:t>
            </a:r>
          </a:p>
          <a:p>
            <a:r>
              <a:rPr lang="en-GB" dirty="0"/>
              <a:t>We will hold a parents’ evening in the autumn term.</a:t>
            </a:r>
          </a:p>
        </p:txBody>
      </p:sp>
    </p:spTree>
    <p:extLst>
      <p:ext uri="{BB962C8B-B14F-4D97-AF65-F5344CB8AC3E}">
        <p14:creationId xmlns:p14="http://schemas.microsoft.com/office/powerpoint/2010/main" val="14662454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Open afternoon and assembly dates</a:t>
            </a:r>
          </a:p>
        </p:txBody>
      </p:sp>
      <p:pic>
        <p:nvPicPr>
          <p:cNvPr id="6" name="Picture 5"/>
          <p:cNvPicPr>
            <a:picLocks noChangeAspect="1"/>
          </p:cNvPicPr>
          <p:nvPr/>
        </p:nvPicPr>
        <p:blipFill>
          <a:blip r:embed="rId2"/>
          <a:stretch>
            <a:fillRect/>
          </a:stretch>
        </p:blipFill>
        <p:spPr>
          <a:xfrm>
            <a:off x="3380100" y="2363770"/>
            <a:ext cx="5730737" cy="4328535"/>
          </a:xfrm>
          <a:prstGeom prst="rect">
            <a:avLst/>
          </a:prstGeom>
        </p:spPr>
      </p:pic>
    </p:spTree>
    <p:extLst>
      <p:ext uri="{BB962C8B-B14F-4D97-AF65-F5344CB8AC3E}">
        <p14:creationId xmlns:p14="http://schemas.microsoft.com/office/powerpoint/2010/main" val="25176622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Any questions?</a:t>
            </a:r>
          </a:p>
        </p:txBody>
      </p:sp>
      <p:sp>
        <p:nvSpPr>
          <p:cNvPr id="3" name="Content Placeholder 2"/>
          <p:cNvSpPr>
            <a:spLocks noGrp="1"/>
          </p:cNvSpPr>
          <p:nvPr>
            <p:ph idx="1"/>
          </p:nvPr>
        </p:nvSpPr>
        <p:spPr/>
        <p:txBody>
          <a:bodyPr/>
          <a:lstStyle/>
          <a:p>
            <a:r>
              <a:rPr lang="en-GB" dirty="0"/>
              <a:t>Class email: : </a:t>
            </a:r>
            <a:r>
              <a:rPr lang="en-GB" dirty="0">
                <a:hlinkClick r:id="rId2"/>
              </a:rPr>
              <a:t>goldeneagles@watlington.oxon.sch.uk</a:t>
            </a:r>
            <a:r>
              <a:rPr lang="en-GB" dirty="0"/>
              <a:t> – we will try to respond to any further questions as soon as possible.  </a:t>
            </a:r>
          </a:p>
          <a:p>
            <a:pPr marL="0" indent="0">
              <a:buNone/>
            </a:pPr>
            <a:endParaRPr lang="en-GB" dirty="0"/>
          </a:p>
          <a:p>
            <a:r>
              <a:rPr lang="en-GB" dirty="0"/>
              <a:t>A copy of this presentation will be included on the current </a:t>
            </a:r>
            <a:r>
              <a:rPr lang="en-GB" dirty="0">
                <a:solidFill>
                  <a:srgbClr val="FF0000"/>
                </a:solidFill>
              </a:rPr>
              <a:t>Golden Eagles </a:t>
            </a:r>
            <a:r>
              <a:rPr lang="en-GB" dirty="0"/>
              <a:t>class page.</a:t>
            </a:r>
          </a:p>
          <a:p>
            <a:endParaRPr lang="en-GB" dirty="0"/>
          </a:p>
        </p:txBody>
      </p:sp>
    </p:spTree>
    <p:extLst>
      <p:ext uri="{BB962C8B-B14F-4D97-AF65-F5344CB8AC3E}">
        <p14:creationId xmlns:p14="http://schemas.microsoft.com/office/powerpoint/2010/main" val="147905778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EE5818"/>
      </a:dk2>
      <a:lt2>
        <a:srgbClr val="EBEBEB"/>
      </a:lt2>
      <a:accent1>
        <a:srgbClr val="F5A408"/>
      </a:accent1>
      <a:accent2>
        <a:srgbClr val="FA731A"/>
      </a:accent2>
      <a:accent3>
        <a:srgbClr val="AB9281"/>
      </a:accent3>
      <a:accent4>
        <a:srgbClr val="A18CD0"/>
      </a:accent4>
      <a:accent5>
        <a:srgbClr val="8EBBD2"/>
      </a:accent5>
      <a:accent6>
        <a:srgbClr val="ACC995"/>
      </a:accent6>
      <a:hlink>
        <a:srgbClr val="FAC96A"/>
      </a:hlink>
      <a:folHlink>
        <a:srgbClr val="FCDB9B"/>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04000"/>
                <a:satMod val="128000"/>
                <a:lumMod val="104000"/>
              </a:schemeClr>
            </a:gs>
            <a:gs pos="100000">
              <a:schemeClr val="phClr">
                <a:shade val="76000"/>
                <a:hueMod val="89000"/>
                <a:satMod val="164000"/>
                <a:lumMod val="68000"/>
              </a:schemeClr>
            </a:gs>
          </a:gsLst>
          <a:path path="circle">
            <a:fillToRect l="45000" t="65000" r="125000" b="100000"/>
          </a:path>
        </a:gradFill>
        <a:blipFill rotWithShape="1">
          <a:blip xmlns:r="http://schemas.openxmlformats.org/officeDocument/2006/relationships" r:embed="rId1">
            <a:duotone>
              <a:schemeClr val="phClr">
                <a:shade val="42000"/>
                <a:hueMod val="42000"/>
                <a:satMod val="124000"/>
                <a:lumMod val="62000"/>
              </a:schemeClr>
              <a:schemeClr val="phClr">
                <a:tint val="96000"/>
                <a:satMod val="130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F1C4790-FE3C-4020-8CA7-00621DA7BBB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 Boardroom</Template>
  <TotalTime>0</TotalTime>
  <Words>599</Words>
  <Application>Microsoft Office PowerPoint</Application>
  <PresentationFormat>Widescreen</PresentationFormat>
  <Paragraphs>54</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Calibri</vt:lpstr>
      <vt:lpstr>Century Gothic</vt:lpstr>
      <vt:lpstr>Wingdings 3</vt:lpstr>
      <vt:lpstr>Ion Boardroom</vt:lpstr>
      <vt:lpstr>Golden Eagle Class 2025 - 2026</vt:lpstr>
      <vt:lpstr>Transition so far…</vt:lpstr>
      <vt:lpstr>Year 6 overview</vt:lpstr>
      <vt:lpstr>What are we aiming for?</vt:lpstr>
      <vt:lpstr>Class / year group specifics</vt:lpstr>
      <vt:lpstr>Year 6 Residential </vt:lpstr>
      <vt:lpstr>Year 6 SATs 2026 </vt:lpstr>
      <vt:lpstr>Ways to support your child over the Summer holiday…</vt:lpstr>
      <vt:lpstr>Involving you next year…</vt:lpstr>
      <vt:lpstr>Open afternoon and assembly dates</vt:lpstr>
      <vt:lpstr>Any questions?</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Red Kites 2020-2021</dc:title>
  <dc:creator>Jonathan</dc:creator>
  <cp:lastModifiedBy>Jasmeet Nandhra</cp:lastModifiedBy>
  <cp:revision>51</cp:revision>
  <cp:lastPrinted>2020-07-10T11:16:53Z</cp:lastPrinted>
  <dcterms:created xsi:type="dcterms:W3CDTF">2020-06-19T07:03:11Z</dcterms:created>
  <dcterms:modified xsi:type="dcterms:W3CDTF">2025-07-08T14:00:21Z</dcterms:modified>
</cp:coreProperties>
</file>