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81" r:id="rId1"/>
  </p:sldMasterIdLst>
  <p:handoutMasterIdLst>
    <p:handoutMasterId r:id="rId15"/>
  </p:handoutMasterIdLst>
  <p:sldIdLst>
    <p:sldId id="256" r:id="rId2"/>
    <p:sldId id="257" r:id="rId3"/>
    <p:sldId id="265" r:id="rId4"/>
    <p:sldId id="266" r:id="rId5"/>
    <p:sldId id="258" r:id="rId6"/>
    <p:sldId id="272" r:id="rId7"/>
    <p:sldId id="273" r:id="rId8"/>
    <p:sldId id="268" r:id="rId9"/>
    <p:sldId id="269" r:id="rId10"/>
    <p:sldId id="260" r:id="rId11"/>
    <p:sldId id="261" r:id="rId12"/>
    <p:sldId id="267" r:id="rId13"/>
    <p:sldId id="262" r:id="rId14"/>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61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C2276202-CBD1-4FBC-9BD0-A169C6A85ED1}" type="datetimeFigureOut">
              <a:rPr lang="en-GB" smtClean="0"/>
              <a:t>06/07/2026</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F7350595-DE11-4CE8-AD2B-5D62E652A206}" type="slidenum">
              <a:rPr lang="en-GB" smtClean="0"/>
              <a:t>‹#›</a:t>
            </a:fld>
            <a:endParaRPr lang="en-GB"/>
          </a:p>
        </p:txBody>
      </p:sp>
    </p:spTree>
    <p:extLst>
      <p:ext uri="{BB962C8B-B14F-4D97-AF65-F5344CB8AC3E}">
        <p14:creationId xmlns:p14="http://schemas.microsoft.com/office/powerpoint/2010/main" val="33654943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B61BEF0D-F0BB-DE4B-95CE-6DB70DBA9567}" type="datetimeFigureOut">
              <a:rPr lang="en-US" smtClean="0"/>
              <a:pPr/>
              <a:t>7/6/2026</a:t>
            </a:fld>
            <a:endParaRPr lang="en-US" dirty="0"/>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US" dirty="0"/>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96719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697871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226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7/6/2026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253551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65365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4860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74577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7/6/2026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750703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9943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49788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3757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7475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45519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46288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759934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6092704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66167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61BEF0D-F0BB-DE4B-95CE-6DB70DBA9567}" type="datetimeFigureOut">
              <a:rPr lang="en-US" smtClean="0"/>
              <a:pPr/>
              <a:t>7/6/2026</a:t>
            </a:fld>
            <a:endParaRPr lang="en-US" dirty="0"/>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4520912"/>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 id="2147483893" r:id="rId12"/>
    <p:sldLayoutId id="2147483894" r:id="rId13"/>
    <p:sldLayoutId id="2147483895" r:id="rId14"/>
    <p:sldLayoutId id="2147483896" r:id="rId15"/>
    <p:sldLayoutId id="2147483897" r:id="rId16"/>
    <p:sldLayoutId id="2147483898"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mailto:xxxxx@watlington.oxon.sch.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Bats </a:t>
            </a:r>
            <a:r>
              <a:rPr lang="en-GB" dirty="0"/>
              <a:t>Class</a:t>
            </a:r>
            <a:br>
              <a:rPr lang="en-GB" dirty="0"/>
            </a:br>
            <a:r>
              <a:rPr lang="en-GB" dirty="0"/>
              <a:t>2026 - </a:t>
            </a:r>
            <a:r>
              <a:rPr lang="en-GB" dirty="0" smtClean="0"/>
              <a:t>2027</a:t>
            </a:r>
            <a:endParaRPr lang="en-GB" dirty="0"/>
          </a:p>
        </p:txBody>
      </p:sp>
      <p:sp>
        <p:nvSpPr>
          <p:cNvPr id="3" name="Subtitle 2"/>
          <p:cNvSpPr>
            <a:spLocks noGrp="1"/>
          </p:cNvSpPr>
          <p:nvPr>
            <p:ph type="subTitle" idx="1"/>
          </p:nvPr>
        </p:nvSpPr>
        <p:spPr>
          <a:xfrm>
            <a:off x="5567784" y="4398997"/>
            <a:ext cx="5803315" cy="1096899"/>
          </a:xfrm>
        </p:spPr>
        <p:txBody>
          <a:bodyPr>
            <a:normAutofit fontScale="70000" lnSpcReduction="20000"/>
          </a:bodyPr>
          <a:lstStyle/>
          <a:p>
            <a:r>
              <a:rPr lang="en-GB" sz="2800" dirty="0">
                <a:solidFill>
                  <a:schemeClr val="bg1"/>
                </a:solidFill>
              </a:rPr>
              <a:t>Year </a:t>
            </a:r>
            <a:r>
              <a:rPr lang="en-GB" sz="2800" dirty="0" smtClean="0">
                <a:solidFill>
                  <a:schemeClr val="bg1"/>
                </a:solidFill>
              </a:rPr>
              <a:t>1: Mrs </a:t>
            </a:r>
            <a:r>
              <a:rPr lang="en-GB" sz="2800" dirty="0" err="1" smtClean="0">
                <a:solidFill>
                  <a:schemeClr val="bg1"/>
                </a:solidFill>
              </a:rPr>
              <a:t>eltham</a:t>
            </a:r>
            <a:endParaRPr lang="en-GB" sz="2800" dirty="0">
              <a:solidFill>
                <a:schemeClr val="bg1"/>
              </a:solidFill>
            </a:endParaRPr>
          </a:p>
          <a:p>
            <a:r>
              <a:rPr lang="en-GB" sz="2800" dirty="0">
                <a:solidFill>
                  <a:schemeClr val="bg1"/>
                </a:solidFill>
              </a:rPr>
              <a:t>Class </a:t>
            </a:r>
            <a:r>
              <a:rPr lang="en-GB" sz="2800" dirty="0" smtClean="0">
                <a:solidFill>
                  <a:schemeClr val="bg1"/>
                </a:solidFill>
              </a:rPr>
              <a:t>TA’s: </a:t>
            </a:r>
            <a:r>
              <a:rPr lang="en-GB" sz="2800" dirty="0" err="1" smtClean="0">
                <a:solidFill>
                  <a:schemeClr val="bg1"/>
                </a:solidFill>
              </a:rPr>
              <a:t>mrs</a:t>
            </a:r>
            <a:r>
              <a:rPr lang="en-GB" sz="2800" dirty="0" smtClean="0">
                <a:solidFill>
                  <a:schemeClr val="bg1"/>
                </a:solidFill>
              </a:rPr>
              <a:t> </a:t>
            </a:r>
            <a:r>
              <a:rPr lang="en-GB" sz="2800" dirty="0" err="1" smtClean="0">
                <a:solidFill>
                  <a:schemeClr val="bg1"/>
                </a:solidFill>
              </a:rPr>
              <a:t>heycock</a:t>
            </a:r>
            <a:endParaRPr lang="en-GB" sz="2800" dirty="0" smtClean="0">
              <a:solidFill>
                <a:schemeClr val="bg1"/>
              </a:solidFill>
            </a:endParaRPr>
          </a:p>
          <a:p>
            <a:r>
              <a:rPr lang="en-GB" sz="2800" dirty="0" smtClean="0">
                <a:solidFill>
                  <a:schemeClr val="bg1"/>
                </a:solidFill>
              </a:rPr>
              <a:t>Mrs Bromley</a:t>
            </a:r>
            <a:endParaRPr lang="en-GB" sz="2800" dirty="0">
              <a:solidFill>
                <a:schemeClr val="bg1"/>
              </a:solidFill>
            </a:endParaRPr>
          </a:p>
        </p:txBody>
      </p:sp>
      <p:pic>
        <p:nvPicPr>
          <p:cNvPr id="1026" name="Picture 2" descr="Support Watlington Primary School when you play Your School Lottery - Your  School Lott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3531" y="1381218"/>
            <a:ext cx="4767407" cy="1906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86647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Transition so far…</a:t>
            </a:r>
          </a:p>
        </p:txBody>
      </p:sp>
      <p:sp>
        <p:nvSpPr>
          <p:cNvPr id="3" name="Content Placeholder 2"/>
          <p:cNvSpPr>
            <a:spLocks noGrp="1"/>
          </p:cNvSpPr>
          <p:nvPr>
            <p:ph idx="1"/>
          </p:nvPr>
        </p:nvSpPr>
        <p:spPr>
          <a:xfrm>
            <a:off x="1154954" y="2603500"/>
            <a:ext cx="10020069" cy="3416300"/>
          </a:xfrm>
        </p:spPr>
        <p:txBody>
          <a:bodyPr>
            <a:normAutofit lnSpcReduction="10000"/>
          </a:bodyPr>
          <a:lstStyle/>
          <a:p>
            <a:r>
              <a:rPr lang="en-GB" dirty="0"/>
              <a:t>As part of our whole school ‘Jigsaw’ programme, we have been discussing transition / moving on during lesson time.</a:t>
            </a:r>
          </a:p>
          <a:p>
            <a:r>
              <a:rPr lang="en-GB" dirty="0"/>
              <a:t>Teachers are holding meetings to discuss children: academic and pastoral information has been shared.</a:t>
            </a:r>
          </a:p>
          <a:p>
            <a:r>
              <a:rPr lang="en-GB" dirty="0"/>
              <a:t>Children will have the chance to visit their new </a:t>
            </a:r>
            <a:r>
              <a:rPr lang="en-GB" dirty="0" smtClean="0"/>
              <a:t>class and </a:t>
            </a:r>
            <a:r>
              <a:rPr lang="en-GB" dirty="0"/>
              <a:t>their teacher on Wednesday 8</a:t>
            </a:r>
            <a:r>
              <a:rPr lang="en-GB" baseline="30000" dirty="0"/>
              <a:t>th</a:t>
            </a:r>
            <a:r>
              <a:rPr lang="en-GB" dirty="0"/>
              <a:t> July when they will complete a morning of activities. In addition, children will discuss their strengths and areas for development to share with their new teacher.</a:t>
            </a:r>
          </a:p>
          <a:p>
            <a:r>
              <a:rPr lang="en-GB" dirty="0"/>
              <a:t>Some children have started informal visits to new classrooms / areas to become familiar with the space. </a:t>
            </a:r>
          </a:p>
          <a:p>
            <a:r>
              <a:rPr lang="en-GB" dirty="0"/>
              <a:t>Social stories will be sent out to specific children for over the summer</a:t>
            </a:r>
          </a:p>
        </p:txBody>
      </p:sp>
    </p:spTree>
    <p:extLst>
      <p:ext uri="{BB962C8B-B14F-4D97-AF65-F5344CB8AC3E}">
        <p14:creationId xmlns:p14="http://schemas.microsoft.com/office/powerpoint/2010/main" val="12231533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33" y="1032762"/>
            <a:ext cx="10364601" cy="728480"/>
          </a:xfrm>
        </p:spPr>
        <p:txBody>
          <a:bodyPr/>
          <a:lstStyle/>
          <a:p>
            <a:r>
              <a:rPr lang="en-GB" dirty="0"/>
              <a:t>Year 1 overview – Topics for the year ahead</a:t>
            </a:r>
          </a:p>
        </p:txBody>
      </p:sp>
      <p:pic>
        <p:nvPicPr>
          <p:cNvPr id="6" name="Picture 5"/>
          <p:cNvPicPr>
            <a:picLocks noChangeAspect="1"/>
          </p:cNvPicPr>
          <p:nvPr/>
        </p:nvPicPr>
        <p:blipFill>
          <a:blip r:embed="rId2"/>
          <a:stretch>
            <a:fillRect/>
          </a:stretch>
        </p:blipFill>
        <p:spPr>
          <a:xfrm>
            <a:off x="881506" y="2402155"/>
            <a:ext cx="10760598" cy="4356863"/>
          </a:xfrm>
          <a:prstGeom prst="rect">
            <a:avLst/>
          </a:prstGeom>
        </p:spPr>
      </p:pic>
    </p:spTree>
    <p:extLst>
      <p:ext uri="{BB962C8B-B14F-4D97-AF65-F5344CB8AC3E}">
        <p14:creationId xmlns:p14="http://schemas.microsoft.com/office/powerpoint/2010/main" val="10418257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are we aiming for?</a:t>
            </a:r>
            <a:endParaRPr lang="en-GB" dirty="0"/>
          </a:p>
        </p:txBody>
      </p:sp>
      <p:pic>
        <p:nvPicPr>
          <p:cNvPr id="5" name="Picture 4"/>
          <p:cNvPicPr>
            <a:picLocks noChangeAspect="1"/>
          </p:cNvPicPr>
          <p:nvPr/>
        </p:nvPicPr>
        <p:blipFill>
          <a:blip r:embed="rId2"/>
          <a:stretch>
            <a:fillRect/>
          </a:stretch>
        </p:blipFill>
        <p:spPr>
          <a:xfrm>
            <a:off x="883805" y="2448698"/>
            <a:ext cx="10586699" cy="4065224"/>
          </a:xfrm>
          <a:prstGeom prst="rect">
            <a:avLst/>
          </a:prstGeom>
        </p:spPr>
      </p:pic>
    </p:spTree>
    <p:extLst>
      <p:ext uri="{BB962C8B-B14F-4D97-AF65-F5344CB8AC3E}">
        <p14:creationId xmlns:p14="http://schemas.microsoft.com/office/powerpoint/2010/main" val="6340400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1 Specifics</a:t>
            </a:r>
            <a:endParaRPr lang="en-GB" dirty="0"/>
          </a:p>
        </p:txBody>
      </p:sp>
      <p:pic>
        <p:nvPicPr>
          <p:cNvPr id="6" name="Picture 5"/>
          <p:cNvPicPr>
            <a:picLocks noChangeAspect="1"/>
          </p:cNvPicPr>
          <p:nvPr/>
        </p:nvPicPr>
        <p:blipFill>
          <a:blip r:embed="rId2"/>
          <a:stretch>
            <a:fillRect/>
          </a:stretch>
        </p:blipFill>
        <p:spPr>
          <a:xfrm>
            <a:off x="573789" y="2310973"/>
            <a:ext cx="10785510" cy="4547027"/>
          </a:xfrm>
          <a:prstGeom prst="rect">
            <a:avLst/>
          </a:prstGeom>
        </p:spPr>
      </p:pic>
    </p:spTree>
    <p:extLst>
      <p:ext uri="{BB962C8B-B14F-4D97-AF65-F5344CB8AC3E}">
        <p14:creationId xmlns:p14="http://schemas.microsoft.com/office/powerpoint/2010/main" val="20429855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Continuous Provision in Year 1</a:t>
            </a:r>
            <a:endParaRPr lang="en-GB" dirty="0"/>
          </a:p>
        </p:txBody>
      </p:sp>
      <p:sp>
        <p:nvSpPr>
          <p:cNvPr id="4" name="Rectangle 3"/>
          <p:cNvSpPr/>
          <p:nvPr/>
        </p:nvSpPr>
        <p:spPr>
          <a:xfrm>
            <a:off x="1154954" y="2250417"/>
            <a:ext cx="10826514" cy="4431983"/>
          </a:xfrm>
          <a:prstGeom prst="rect">
            <a:avLst/>
          </a:prstGeom>
        </p:spPr>
        <p:txBody>
          <a:bodyPr wrap="square">
            <a:spAutoFit/>
          </a:bodyPr>
          <a:lstStyle/>
          <a:p>
            <a:pPr>
              <a:lnSpc>
                <a:spcPct val="140000"/>
              </a:lnSpc>
              <a:spcBef>
                <a:spcPts val="600"/>
              </a:spcBef>
              <a:spcAft>
                <a:spcPts val="600"/>
              </a:spcAft>
            </a:pPr>
            <a:r>
              <a:rPr lang="en-GB" dirty="0">
                <a:solidFill>
                  <a:srgbClr val="000000"/>
                </a:solidFill>
                <a:latin typeface="+mj-lt"/>
                <a:ea typeface="Montserrat"/>
                <a:cs typeface="Montserrat"/>
              </a:rPr>
              <a:t>Continuous provision is a structured approach to learning that encourages children to explore, make choices, and consolidate knowledge and skills. </a:t>
            </a:r>
            <a:endParaRPr lang="en-GB" dirty="0" smtClean="0">
              <a:solidFill>
                <a:srgbClr val="000000"/>
              </a:solidFill>
              <a:latin typeface="+mj-lt"/>
              <a:ea typeface="Montserrat"/>
              <a:cs typeface="Montserrat"/>
            </a:endParaRPr>
          </a:p>
          <a:p>
            <a:pPr>
              <a:lnSpc>
                <a:spcPct val="140000"/>
              </a:lnSpc>
              <a:spcBef>
                <a:spcPts val="600"/>
              </a:spcBef>
              <a:spcAft>
                <a:spcPts val="600"/>
              </a:spcAft>
            </a:pPr>
            <a:r>
              <a:rPr lang="en-GB" dirty="0" smtClean="0">
                <a:solidFill>
                  <a:srgbClr val="000000"/>
                </a:solidFill>
                <a:latin typeface="+mj-lt"/>
                <a:ea typeface="Montserrat"/>
                <a:cs typeface="Montserrat"/>
              </a:rPr>
              <a:t>The classroom is set up for independent exploration and organised into the different subject areas, which all contain resources and activities linked to the National Curriculum. </a:t>
            </a:r>
          </a:p>
          <a:p>
            <a:pPr>
              <a:lnSpc>
                <a:spcPct val="140000"/>
              </a:lnSpc>
              <a:spcBef>
                <a:spcPts val="600"/>
              </a:spcBef>
              <a:spcAft>
                <a:spcPts val="600"/>
              </a:spcAft>
            </a:pPr>
            <a:r>
              <a:rPr lang="en-GB" dirty="0" smtClean="0">
                <a:solidFill>
                  <a:srgbClr val="000000"/>
                </a:solidFill>
                <a:latin typeface="+mj-lt"/>
                <a:ea typeface="Montserrat"/>
                <a:cs typeface="Montserrat"/>
              </a:rPr>
              <a:t>This </a:t>
            </a:r>
            <a:r>
              <a:rPr lang="en-GB" dirty="0">
                <a:solidFill>
                  <a:srgbClr val="000000"/>
                </a:solidFill>
                <a:latin typeface="+mj-lt"/>
                <a:ea typeface="Montserrat"/>
                <a:cs typeface="Montserrat"/>
              </a:rPr>
              <a:t>approach promotes self-directed </a:t>
            </a:r>
            <a:r>
              <a:rPr lang="en-GB" dirty="0" smtClean="0">
                <a:solidFill>
                  <a:srgbClr val="000000"/>
                </a:solidFill>
                <a:latin typeface="+mj-lt"/>
                <a:ea typeface="Montserrat"/>
                <a:cs typeface="Montserrat"/>
              </a:rPr>
              <a:t>learning, and </a:t>
            </a:r>
            <a:r>
              <a:rPr lang="en-GB" dirty="0">
                <a:solidFill>
                  <a:srgbClr val="000000"/>
                </a:solidFill>
                <a:latin typeface="+mj-lt"/>
                <a:ea typeface="Montserrat"/>
                <a:cs typeface="Montserrat"/>
              </a:rPr>
              <a:t>fosters resilience, confidence, and curiosity. By linking EYFS practices with KS1 curriculum expectations, continuous provision ensures consistency </a:t>
            </a:r>
            <a:r>
              <a:rPr lang="en-GB" dirty="0" smtClean="0">
                <a:solidFill>
                  <a:srgbClr val="000000"/>
                </a:solidFill>
                <a:latin typeface="+mj-lt"/>
                <a:ea typeface="Montserrat"/>
                <a:cs typeface="Montserrat"/>
              </a:rPr>
              <a:t>and </a:t>
            </a:r>
            <a:r>
              <a:rPr lang="en-GB" dirty="0">
                <a:solidFill>
                  <a:srgbClr val="000000"/>
                </a:solidFill>
                <a:latin typeface="+mj-lt"/>
                <a:ea typeface="Montserrat"/>
                <a:cs typeface="Montserrat"/>
              </a:rPr>
              <a:t>provides opportunities for children to develop a wide range of skills in a supportive environment. </a:t>
            </a:r>
            <a:endParaRPr lang="en-GB" sz="1600" dirty="0">
              <a:latin typeface="+mj-lt"/>
              <a:ea typeface="Times New Roman" panose="02020603050405020304" pitchFamily="18" charset="0"/>
              <a:cs typeface="Times New Roman" panose="02020603050405020304" pitchFamily="18" charset="0"/>
            </a:endParaRPr>
          </a:p>
          <a:p>
            <a:pPr>
              <a:lnSpc>
                <a:spcPct val="140000"/>
              </a:lnSpc>
              <a:spcBef>
                <a:spcPts val="600"/>
              </a:spcBef>
              <a:spcAft>
                <a:spcPts val="600"/>
              </a:spcAft>
            </a:pPr>
            <a:r>
              <a:rPr lang="en-GB" dirty="0">
                <a:solidFill>
                  <a:srgbClr val="000000"/>
                </a:solidFill>
                <a:latin typeface="+mj-lt"/>
                <a:ea typeface="Montserrat"/>
                <a:cs typeface="Montserrat"/>
              </a:rPr>
              <a:t>Research has shown that continuous provision enhances </a:t>
            </a:r>
            <a:r>
              <a:rPr lang="en-GB" dirty="0" smtClean="0">
                <a:solidFill>
                  <a:srgbClr val="000000"/>
                </a:solidFill>
                <a:latin typeface="+mj-lt"/>
                <a:ea typeface="Montserrat"/>
                <a:cs typeface="Montserrat"/>
              </a:rPr>
              <a:t>engagement and improves </a:t>
            </a:r>
            <a:r>
              <a:rPr lang="en-GB" dirty="0">
                <a:solidFill>
                  <a:srgbClr val="000000"/>
                </a:solidFill>
                <a:latin typeface="+mj-lt"/>
                <a:ea typeface="Montserrat"/>
                <a:cs typeface="Montserrat"/>
              </a:rPr>
              <a:t>retention of </a:t>
            </a:r>
            <a:r>
              <a:rPr lang="en-GB" dirty="0" smtClean="0">
                <a:solidFill>
                  <a:srgbClr val="000000"/>
                </a:solidFill>
                <a:latin typeface="+mj-lt"/>
                <a:ea typeface="Montserrat"/>
                <a:cs typeface="Montserrat"/>
              </a:rPr>
              <a:t>concepts</a:t>
            </a:r>
            <a:r>
              <a:rPr lang="en-GB" dirty="0">
                <a:solidFill>
                  <a:srgbClr val="000000"/>
                </a:solidFill>
                <a:latin typeface="+mj-lt"/>
                <a:ea typeface="Montserrat"/>
                <a:cs typeface="Montserrat"/>
              </a:rPr>
              <a:t>.</a:t>
            </a:r>
            <a:endParaRPr lang="en-GB" sz="1600" dirty="0">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36039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Continuous Provision in Year 1</a:t>
            </a:r>
            <a:endParaRPr lang="en-GB"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223" y="2366128"/>
            <a:ext cx="3330804" cy="249810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8374" y="2304853"/>
            <a:ext cx="3330804" cy="249810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61121" y="4392891"/>
            <a:ext cx="3431357" cy="2573518"/>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1292" y="4392891"/>
            <a:ext cx="3283670" cy="2462752"/>
          </a:xfrm>
          <a:prstGeom prst="rect">
            <a:avLst/>
          </a:prstGeom>
        </p:spPr>
      </p:pic>
      <p:sp>
        <p:nvSpPr>
          <p:cNvPr id="8" name="TextBox 7"/>
          <p:cNvSpPr txBox="1"/>
          <p:nvPr/>
        </p:nvSpPr>
        <p:spPr>
          <a:xfrm>
            <a:off x="4345758" y="2535810"/>
            <a:ext cx="4213780" cy="1077218"/>
          </a:xfrm>
          <a:prstGeom prst="rect">
            <a:avLst/>
          </a:prstGeom>
          <a:noFill/>
        </p:spPr>
        <p:txBody>
          <a:bodyPr wrap="square" rtlCol="0">
            <a:spAutoFit/>
          </a:bodyPr>
          <a:lstStyle/>
          <a:p>
            <a:r>
              <a:rPr lang="en-GB" sz="3200" dirty="0" smtClean="0"/>
              <a:t>Some areas of our classroom …</a:t>
            </a:r>
            <a:endParaRPr lang="en-GB" sz="3200" dirty="0"/>
          </a:p>
        </p:txBody>
      </p:sp>
    </p:spTree>
    <p:extLst>
      <p:ext uri="{BB962C8B-B14F-4D97-AF65-F5344CB8AC3E}">
        <p14:creationId xmlns:p14="http://schemas.microsoft.com/office/powerpoint/2010/main" val="33703991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Screening in Year 1</a:t>
            </a:r>
            <a:endParaRPr lang="en-GB" dirty="0"/>
          </a:p>
        </p:txBody>
      </p:sp>
      <p:sp>
        <p:nvSpPr>
          <p:cNvPr id="3" name="Rectangle 2"/>
          <p:cNvSpPr/>
          <p:nvPr/>
        </p:nvSpPr>
        <p:spPr>
          <a:xfrm>
            <a:off x="380214" y="2149019"/>
            <a:ext cx="11356156" cy="4708981"/>
          </a:xfrm>
          <a:prstGeom prst="rect">
            <a:avLst/>
          </a:prstGeom>
        </p:spPr>
        <p:txBody>
          <a:bodyPr wrap="square">
            <a:spAutoFit/>
          </a:bodyPr>
          <a:lstStyle/>
          <a:p>
            <a:r>
              <a:rPr lang="en-GB" sz="2000" b="1" i="1" dirty="0" smtClean="0"/>
              <a:t>What </a:t>
            </a:r>
            <a:r>
              <a:rPr lang="en-GB" sz="2000" b="1" i="1" dirty="0"/>
              <a:t>is the phonics screening check? </a:t>
            </a:r>
            <a:endParaRPr lang="en-GB" sz="2000" b="1" i="1" dirty="0" smtClean="0"/>
          </a:p>
          <a:p>
            <a:r>
              <a:rPr lang="en-GB" sz="2000" dirty="0" smtClean="0"/>
              <a:t>All </a:t>
            </a:r>
            <a:r>
              <a:rPr lang="en-GB" sz="2000" dirty="0"/>
              <a:t>year 1 pupils in England take the phonics screening check. It’s done in school by our staff. </a:t>
            </a:r>
            <a:endParaRPr lang="en-GB" sz="2000" dirty="0" smtClean="0"/>
          </a:p>
          <a:p>
            <a:r>
              <a:rPr lang="en-GB" sz="2000" dirty="0" smtClean="0"/>
              <a:t>The </a:t>
            </a:r>
            <a:r>
              <a:rPr lang="en-GB" sz="2000" dirty="0"/>
              <a:t>check is made up of 40 words, and usually lasts 5-10 minutes. Some words are real words, and others are nonsense, or ‘alien’ words, that help to show if pupils can work out how to decode words they haven’t seen before. </a:t>
            </a:r>
            <a:r>
              <a:rPr lang="en-GB" sz="2000" dirty="0" smtClean="0"/>
              <a:t> </a:t>
            </a:r>
          </a:p>
          <a:p>
            <a:r>
              <a:rPr lang="en-GB" sz="2000" dirty="0" smtClean="0"/>
              <a:t>The </a:t>
            </a:r>
            <a:r>
              <a:rPr lang="en-GB" sz="2000" dirty="0"/>
              <a:t>check helps us to see: How pupils are progressing in phonics and where to provide additional teaching and support </a:t>
            </a:r>
            <a:endParaRPr lang="en-GB" sz="2000" dirty="0" smtClean="0"/>
          </a:p>
          <a:p>
            <a:r>
              <a:rPr lang="en-GB" sz="2000" b="1" i="1" dirty="0" smtClean="0"/>
              <a:t>When </a:t>
            </a:r>
            <a:r>
              <a:rPr lang="en-GB" sz="2000" b="1" i="1" dirty="0"/>
              <a:t>will it be </a:t>
            </a:r>
            <a:r>
              <a:rPr lang="en-GB" sz="2000" b="1" i="1" dirty="0" smtClean="0"/>
              <a:t>happening?</a:t>
            </a:r>
          </a:p>
          <a:p>
            <a:r>
              <a:rPr lang="en-GB" sz="2000" dirty="0" smtClean="0"/>
              <a:t>Year </a:t>
            </a:r>
            <a:r>
              <a:rPr lang="en-GB" sz="2000" dirty="0"/>
              <a:t>1 will do the phonics screening check in June </a:t>
            </a:r>
            <a:r>
              <a:rPr lang="en-GB" sz="2000" dirty="0" smtClean="0"/>
              <a:t>2027.</a:t>
            </a:r>
          </a:p>
          <a:p>
            <a:r>
              <a:rPr lang="en-GB" sz="2000" dirty="0" smtClean="0"/>
              <a:t>We </a:t>
            </a:r>
            <a:r>
              <a:rPr lang="en-GB" sz="2000" dirty="0"/>
              <a:t>will be sharing more information about the process of this check as the academic year progresses. </a:t>
            </a:r>
          </a:p>
          <a:p>
            <a:r>
              <a:rPr lang="en-GB" sz="2000" dirty="0" smtClean="0"/>
              <a:t>Children </a:t>
            </a:r>
            <a:r>
              <a:rPr lang="en-GB" sz="2000" dirty="0"/>
              <a:t>will have daily phonics lessons in preparation for this. </a:t>
            </a:r>
            <a:endParaRPr lang="en-GB" sz="2000" dirty="0" smtClean="0"/>
          </a:p>
          <a:p>
            <a:r>
              <a:rPr lang="en-GB" sz="2000" dirty="0" smtClean="0"/>
              <a:t>The </a:t>
            </a:r>
            <a:r>
              <a:rPr lang="en-GB" sz="2000" dirty="0"/>
              <a:t>children will continue to follow the ELS phonics programme that they follow in </a:t>
            </a:r>
            <a:r>
              <a:rPr lang="en-GB" sz="2000" dirty="0" smtClean="0"/>
              <a:t>Reception.</a:t>
            </a:r>
            <a:endParaRPr lang="en-GB" sz="2000" dirty="0"/>
          </a:p>
        </p:txBody>
      </p:sp>
    </p:spTree>
    <p:extLst>
      <p:ext uri="{BB962C8B-B14F-4D97-AF65-F5344CB8AC3E}">
        <p14:creationId xmlns:p14="http://schemas.microsoft.com/office/powerpoint/2010/main" val="4428813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Spelling and Reading</a:t>
            </a:r>
            <a:endParaRPr lang="en-GB" dirty="0"/>
          </a:p>
        </p:txBody>
      </p:sp>
      <p:sp>
        <p:nvSpPr>
          <p:cNvPr id="3" name="Rectangle 2"/>
          <p:cNvSpPr/>
          <p:nvPr/>
        </p:nvSpPr>
        <p:spPr>
          <a:xfrm>
            <a:off x="386416" y="2577510"/>
            <a:ext cx="11340445" cy="4154984"/>
          </a:xfrm>
          <a:prstGeom prst="rect">
            <a:avLst/>
          </a:prstGeom>
        </p:spPr>
        <p:txBody>
          <a:bodyPr wrap="square">
            <a:spAutoFit/>
          </a:bodyPr>
          <a:lstStyle/>
          <a:p>
            <a:r>
              <a:rPr lang="en-GB" sz="2200" b="1" i="1" dirty="0"/>
              <a:t>Reading diaries: </a:t>
            </a:r>
            <a:r>
              <a:rPr lang="en-GB" sz="2200" dirty="0"/>
              <a:t>They are a vital recording system for all year 1s and support communication between teachers and parents about progress and next steps. You need to listen to your child read at least 3 times a week and record this in their diary. </a:t>
            </a:r>
            <a:endParaRPr lang="en-GB" sz="2200" dirty="0" smtClean="0"/>
          </a:p>
          <a:p>
            <a:endParaRPr lang="en-GB" sz="2200" dirty="0" smtClean="0"/>
          </a:p>
          <a:p>
            <a:r>
              <a:rPr lang="en-GB" sz="2200" b="1" i="1" dirty="0" smtClean="0"/>
              <a:t>Reading </a:t>
            </a:r>
            <a:r>
              <a:rPr lang="en-GB" sz="2200" b="1" i="1" dirty="0"/>
              <a:t>books: </a:t>
            </a:r>
            <a:r>
              <a:rPr lang="en-GB" sz="2200" dirty="0"/>
              <a:t>Your child will continue to have a phonics book each week linked to their </a:t>
            </a:r>
            <a:r>
              <a:rPr lang="en-GB" sz="2200" dirty="0" smtClean="0"/>
              <a:t>level as well as a phonics book that is linked to the phonics sounds that we are teaching that week. </a:t>
            </a:r>
            <a:r>
              <a:rPr lang="en-GB" sz="2200" dirty="0"/>
              <a:t>They will also have an opportunity to visit the </a:t>
            </a:r>
            <a:r>
              <a:rPr lang="en-GB" sz="2200" dirty="0" smtClean="0"/>
              <a:t>KS1 library regularly </a:t>
            </a:r>
            <a:r>
              <a:rPr lang="en-GB" sz="2200" dirty="0"/>
              <a:t>and bring home a sharing book (to enjoy with an adult!) </a:t>
            </a:r>
            <a:endParaRPr lang="en-GB" sz="2200" dirty="0" smtClean="0"/>
          </a:p>
          <a:p>
            <a:endParaRPr lang="en-GB" sz="2200" dirty="0" smtClean="0"/>
          </a:p>
          <a:p>
            <a:r>
              <a:rPr lang="en-GB" sz="2200" b="1" i="1" dirty="0" smtClean="0"/>
              <a:t>Phonics</a:t>
            </a:r>
            <a:r>
              <a:rPr lang="en-GB" sz="2200" b="1" i="1" dirty="0"/>
              <a:t>: </a:t>
            </a:r>
            <a:r>
              <a:rPr lang="en-GB" sz="2200" dirty="0"/>
              <a:t>ELS is our phonics programme that we follow in school. This will be continued at the start of year 1 and will be delivered throughout the year.</a:t>
            </a:r>
          </a:p>
        </p:txBody>
      </p:sp>
    </p:spTree>
    <p:extLst>
      <p:ext uri="{BB962C8B-B14F-4D97-AF65-F5344CB8AC3E}">
        <p14:creationId xmlns:p14="http://schemas.microsoft.com/office/powerpoint/2010/main" val="31004428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Ways to support your child over the Summer holiday…</a:t>
            </a:r>
          </a:p>
        </p:txBody>
      </p:sp>
      <p:sp>
        <p:nvSpPr>
          <p:cNvPr id="3" name="Content Placeholder 2"/>
          <p:cNvSpPr>
            <a:spLocks noGrp="1"/>
          </p:cNvSpPr>
          <p:nvPr>
            <p:ph idx="1"/>
          </p:nvPr>
        </p:nvSpPr>
        <p:spPr/>
        <p:txBody>
          <a:bodyPr>
            <a:normAutofit/>
          </a:bodyPr>
          <a:lstStyle/>
          <a:p>
            <a:r>
              <a:rPr lang="en-GB" dirty="0"/>
              <a:t>Your child’s end of year report will be emailed before the end of term. This will outline next steps that your children need to take in Maths, English and Science. Please support your child in developing these skills over the holidays, so they can hit the ground running in September.</a:t>
            </a:r>
          </a:p>
          <a:p>
            <a:endParaRPr lang="en-US" dirty="0"/>
          </a:p>
          <a:p>
            <a:r>
              <a:rPr lang="en-US" dirty="0"/>
              <a:t>Children should continue reading regularly over the summer holidays – this has a HUGE impact!</a:t>
            </a:r>
            <a:endParaRPr lang="en-GB" dirty="0"/>
          </a:p>
          <a:p>
            <a:endParaRPr lang="en-GB" dirty="0"/>
          </a:p>
          <a:p>
            <a:r>
              <a:rPr lang="en-GB" dirty="0"/>
              <a:t>Ensure your child has all the uniform and equipment they need for September. </a:t>
            </a:r>
          </a:p>
          <a:p>
            <a:endParaRPr lang="en-GB" dirty="0"/>
          </a:p>
        </p:txBody>
      </p:sp>
    </p:spTree>
    <p:extLst>
      <p:ext uri="{BB962C8B-B14F-4D97-AF65-F5344CB8AC3E}">
        <p14:creationId xmlns:p14="http://schemas.microsoft.com/office/powerpoint/2010/main" val="23667911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Involving you next year…</a:t>
            </a:r>
          </a:p>
        </p:txBody>
      </p:sp>
      <p:sp>
        <p:nvSpPr>
          <p:cNvPr id="3" name="Content Placeholder 2"/>
          <p:cNvSpPr>
            <a:spLocks noGrp="1"/>
          </p:cNvSpPr>
          <p:nvPr>
            <p:ph idx="1"/>
          </p:nvPr>
        </p:nvSpPr>
        <p:spPr>
          <a:xfrm>
            <a:off x="1154954" y="2603500"/>
            <a:ext cx="9861808" cy="3416300"/>
          </a:xfrm>
        </p:spPr>
        <p:txBody>
          <a:bodyPr>
            <a:normAutofit/>
          </a:bodyPr>
          <a:lstStyle/>
          <a:p>
            <a:r>
              <a:rPr lang="en-GB" dirty="0"/>
              <a:t>Class email address: </a:t>
            </a:r>
            <a:r>
              <a:rPr lang="en-GB" dirty="0" smtClean="0">
                <a:solidFill>
                  <a:srgbClr val="FF0000"/>
                </a:solidFill>
                <a:hlinkClick r:id="rId2"/>
              </a:rPr>
              <a:t>bats</a:t>
            </a:r>
            <a:r>
              <a:rPr lang="en-GB" dirty="0" smtClean="0">
                <a:hlinkClick r:id="rId2"/>
              </a:rPr>
              <a:t>@watlington.oxon.sch.uk</a:t>
            </a:r>
            <a:r>
              <a:rPr lang="en-GB" dirty="0" smtClean="0"/>
              <a:t> </a:t>
            </a:r>
            <a:r>
              <a:rPr lang="en-GB" dirty="0"/>
              <a:t>if you have any small issues or messages</a:t>
            </a:r>
          </a:p>
          <a:p>
            <a:r>
              <a:rPr lang="en-GB" dirty="0"/>
              <a:t>We will keep the class pages updated on a regular basis.</a:t>
            </a:r>
          </a:p>
          <a:p>
            <a:r>
              <a:rPr lang="en-GB" dirty="0"/>
              <a:t>Clubs are open to all – if your child hasn’t done a club before, we encourage them to give one a try! Support is available for paid clubs.</a:t>
            </a:r>
          </a:p>
          <a:p>
            <a:r>
              <a:rPr lang="en-GB" dirty="0"/>
              <a:t>We will hold a parents’ evening in the autumn term.</a:t>
            </a:r>
          </a:p>
        </p:txBody>
      </p:sp>
    </p:spTree>
    <p:extLst>
      <p:ext uri="{BB962C8B-B14F-4D97-AF65-F5344CB8AC3E}">
        <p14:creationId xmlns:p14="http://schemas.microsoft.com/office/powerpoint/2010/main" val="14662454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Open afternoon and assembly dates</a:t>
            </a:r>
          </a:p>
        </p:txBody>
      </p:sp>
      <p:pic>
        <p:nvPicPr>
          <p:cNvPr id="3" name="Picture 2"/>
          <p:cNvPicPr>
            <a:picLocks noChangeAspect="1"/>
          </p:cNvPicPr>
          <p:nvPr/>
        </p:nvPicPr>
        <p:blipFill>
          <a:blip r:embed="rId2"/>
          <a:stretch>
            <a:fillRect/>
          </a:stretch>
        </p:blipFill>
        <p:spPr>
          <a:xfrm>
            <a:off x="1432874" y="1676400"/>
            <a:ext cx="8748074" cy="5194767"/>
          </a:xfrm>
          <a:prstGeom prst="rect">
            <a:avLst/>
          </a:prstGeom>
        </p:spPr>
      </p:pic>
    </p:spTree>
    <p:extLst>
      <p:ext uri="{BB962C8B-B14F-4D97-AF65-F5344CB8AC3E}">
        <p14:creationId xmlns:p14="http://schemas.microsoft.com/office/powerpoint/2010/main" val="25176622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p:txBody>
          <a:bodyPr/>
          <a:lstStyle/>
          <a:p>
            <a:r>
              <a:rPr lang="en-GB" dirty="0"/>
              <a:t>Class email: : </a:t>
            </a:r>
            <a:r>
              <a:rPr lang="en-GB" dirty="0" smtClean="0">
                <a:solidFill>
                  <a:srgbClr val="FF0000"/>
                </a:solidFill>
              </a:rPr>
              <a:t>bats</a:t>
            </a:r>
            <a:r>
              <a:rPr lang="en-GB" dirty="0" smtClean="0"/>
              <a:t>@watlington.oxon.sch.uk </a:t>
            </a:r>
            <a:r>
              <a:rPr lang="en-GB" dirty="0"/>
              <a:t>– we will try to respond to any further questions as soon as possible.  </a:t>
            </a:r>
          </a:p>
          <a:p>
            <a:pPr marL="0" indent="0">
              <a:buNone/>
            </a:pPr>
            <a:endParaRPr lang="en-GB" dirty="0"/>
          </a:p>
          <a:p>
            <a:r>
              <a:rPr lang="en-GB" dirty="0"/>
              <a:t>A copy of this presentation will be included on the current </a:t>
            </a:r>
            <a:r>
              <a:rPr lang="en-GB" dirty="0" smtClean="0">
                <a:solidFill>
                  <a:srgbClr val="FF0000"/>
                </a:solidFill>
              </a:rPr>
              <a:t>Bats </a:t>
            </a:r>
            <a:r>
              <a:rPr lang="en-GB" dirty="0"/>
              <a:t>class page.</a:t>
            </a:r>
          </a:p>
          <a:p>
            <a:endParaRPr lang="en-GB" dirty="0"/>
          </a:p>
        </p:txBody>
      </p:sp>
    </p:spTree>
    <p:extLst>
      <p:ext uri="{BB962C8B-B14F-4D97-AF65-F5344CB8AC3E}">
        <p14:creationId xmlns:p14="http://schemas.microsoft.com/office/powerpoint/2010/main" val="14790577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73</TotalTime>
  <Words>800</Words>
  <Application>Microsoft Office PowerPoint</Application>
  <PresentationFormat>Widescreen</PresentationFormat>
  <Paragraphs>52</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Century Gothic</vt:lpstr>
      <vt:lpstr>Montserrat</vt:lpstr>
      <vt:lpstr>Times New Roman</vt:lpstr>
      <vt:lpstr>Wingdings 3</vt:lpstr>
      <vt:lpstr>Ion Boardroom</vt:lpstr>
      <vt:lpstr>Bats Class 2026 - 2027</vt:lpstr>
      <vt:lpstr>Transition so far…</vt:lpstr>
      <vt:lpstr>Year 1 overview – Topics for the year ahead</vt:lpstr>
      <vt:lpstr>What are we aiming for?</vt:lpstr>
      <vt:lpstr>Year 1 Specifics</vt:lpstr>
      <vt:lpstr>Continuous Provision in Year 1</vt:lpstr>
      <vt:lpstr>Continuous Provision in Year 1</vt:lpstr>
      <vt:lpstr>Phonics Screening in Year 1</vt:lpstr>
      <vt:lpstr>Phonics, Spelling and Reading</vt:lpstr>
      <vt:lpstr>Ways to support your child over the Summer holiday…</vt:lpstr>
      <vt:lpstr>Involving you next year…</vt:lpstr>
      <vt:lpstr>Open afternoon and assembly dates</vt:lpstr>
      <vt:lpstr>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 Kites 2020-2021</dc:title>
  <dc:creator>Jonathan</dc:creator>
  <cp:lastModifiedBy>EEltham</cp:lastModifiedBy>
  <cp:revision>57</cp:revision>
  <cp:lastPrinted>2020-07-10T11:16:53Z</cp:lastPrinted>
  <dcterms:created xsi:type="dcterms:W3CDTF">2020-06-19T07:03:11Z</dcterms:created>
  <dcterms:modified xsi:type="dcterms:W3CDTF">2026-07-06T16:22:32Z</dcterms:modified>
</cp:coreProperties>
</file>