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81" r:id="rId1"/>
  </p:sldMasterIdLst>
  <p:handoutMasterIdLst>
    <p:handoutMasterId r:id="rId14"/>
  </p:handoutMasterIdLst>
  <p:sldIdLst>
    <p:sldId id="256" r:id="rId2"/>
    <p:sldId id="257" r:id="rId3"/>
    <p:sldId id="265" r:id="rId4"/>
    <p:sldId id="266" r:id="rId5"/>
    <p:sldId id="258" r:id="rId6"/>
    <p:sldId id="260" r:id="rId7"/>
    <p:sldId id="268" r:id="rId8"/>
    <p:sldId id="269" r:id="rId9"/>
    <p:sldId id="270" r:id="rId10"/>
    <p:sldId id="261" r:id="rId11"/>
    <p:sldId id="267" r:id="rId12"/>
    <p:sldId id="262" r:id="rId13"/>
  </p:sldIdLst>
  <p:sldSz cx="12192000" cy="6858000"/>
  <p:notesSz cx="6735763" cy="98663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548"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C2276202-CBD1-4FBC-9BD0-A169C6A85ED1}" type="datetimeFigureOut">
              <a:rPr lang="en-GB" smtClean="0"/>
              <a:t>07/07/2025</a:t>
            </a:fld>
            <a:endParaRPr lang="en-GB"/>
          </a:p>
        </p:txBody>
      </p:sp>
      <p:sp>
        <p:nvSpPr>
          <p:cNvPr id="4" name="Footer Placeholder 3"/>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F7350595-DE11-4CE8-AD2B-5D62E652A206}" type="slidenum">
              <a:rPr lang="en-GB" smtClean="0"/>
              <a:t>‹#›</a:t>
            </a:fld>
            <a:endParaRPr lang="en-GB"/>
          </a:p>
        </p:txBody>
      </p:sp>
    </p:spTree>
    <p:extLst>
      <p:ext uri="{BB962C8B-B14F-4D97-AF65-F5344CB8AC3E}">
        <p14:creationId xmlns:p14="http://schemas.microsoft.com/office/powerpoint/2010/main" val="33654943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B61BEF0D-F0BB-DE4B-95CE-6DB70DBA9567}" type="datetimeFigureOut">
              <a:rPr lang="en-US" smtClean="0"/>
              <a:pPr/>
              <a:t>7/7/2025</a:t>
            </a:fld>
            <a:endParaRPr lang="en-US" dirty="0"/>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US" dirty="0"/>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96719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smtClean="0"/>
              <a:t>7/7/2025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697871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5226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smtClean="0"/>
              <a:t>7/7/2025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2535510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7/7/2025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65365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7/7/2025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54860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7/7/2025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745778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7/7/2025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750703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399435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49788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237575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57475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845519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61BEF0D-F0BB-DE4B-95CE-6DB70DBA9567}" type="datetimeFigureOut">
              <a:rPr lang="en-US" smtClean="0"/>
              <a:pPr/>
              <a:t>7/7/2025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462888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61BEF0D-F0BB-DE4B-95CE-6DB70DBA9567}" type="datetimeFigureOut">
              <a:rPr lang="en-US" smtClean="0"/>
              <a:pPr/>
              <a:t>7/7/2025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759934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7/7/2025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26092704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661677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B61BEF0D-F0BB-DE4B-95CE-6DB70DBA9567}" type="datetimeFigureOut">
              <a:rPr lang="en-US" smtClean="0"/>
              <a:pPr/>
              <a:t>7/7/2025</a:t>
            </a:fld>
            <a:endParaRPr lang="en-US" dirty="0"/>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84520912"/>
      </p:ext>
    </p:extLst>
  </p:cSld>
  <p:clrMap bg1="lt1" tx1="dk1" bg2="lt2" tx2="dk2" accent1="accent1" accent2="accent2" accent3="accent3" accent4="accent4" accent5="accent5" accent6="accent6" hlink="hlink" folHlink="folHlink"/>
  <p:sldLayoutIdLst>
    <p:sldLayoutId id="2147483882" r:id="rId1"/>
    <p:sldLayoutId id="2147483883" r:id="rId2"/>
    <p:sldLayoutId id="2147483884" r:id="rId3"/>
    <p:sldLayoutId id="2147483885" r:id="rId4"/>
    <p:sldLayoutId id="2147483886" r:id="rId5"/>
    <p:sldLayoutId id="2147483887" r:id="rId6"/>
    <p:sldLayoutId id="2147483888" r:id="rId7"/>
    <p:sldLayoutId id="2147483889" r:id="rId8"/>
    <p:sldLayoutId id="2147483890" r:id="rId9"/>
    <p:sldLayoutId id="2147483891" r:id="rId10"/>
    <p:sldLayoutId id="2147483892" r:id="rId11"/>
    <p:sldLayoutId id="2147483893" r:id="rId12"/>
    <p:sldLayoutId id="2147483894" r:id="rId13"/>
    <p:sldLayoutId id="2147483895" r:id="rId14"/>
    <p:sldLayoutId id="2147483896" r:id="rId15"/>
    <p:sldLayoutId id="2147483897" r:id="rId16"/>
    <p:sldLayoutId id="2147483898"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mailto:xxxxx@watlington.oxon.sch.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Owls Class</a:t>
            </a:r>
            <a:br>
              <a:rPr lang="en-GB" dirty="0" smtClean="0"/>
            </a:br>
            <a:r>
              <a:rPr lang="en-GB" dirty="0" smtClean="0"/>
              <a:t>2025 - 2026</a:t>
            </a:r>
            <a:endParaRPr lang="en-GB" dirty="0"/>
          </a:p>
        </p:txBody>
      </p:sp>
      <p:sp>
        <p:nvSpPr>
          <p:cNvPr id="3" name="Subtitle 2"/>
          <p:cNvSpPr>
            <a:spLocks noGrp="1"/>
          </p:cNvSpPr>
          <p:nvPr>
            <p:ph type="subTitle" idx="1"/>
          </p:nvPr>
        </p:nvSpPr>
        <p:spPr>
          <a:xfrm>
            <a:off x="2641601" y="4873793"/>
            <a:ext cx="10803068" cy="1096899"/>
          </a:xfrm>
        </p:spPr>
        <p:txBody>
          <a:bodyPr>
            <a:normAutofit fontScale="92500" lnSpcReduction="20000"/>
          </a:bodyPr>
          <a:lstStyle/>
          <a:p>
            <a:r>
              <a:rPr lang="en-GB" sz="2000" dirty="0" smtClean="0">
                <a:solidFill>
                  <a:schemeClr val="bg1"/>
                </a:solidFill>
              </a:rPr>
              <a:t>Year </a:t>
            </a:r>
            <a:r>
              <a:rPr lang="en-GB" sz="2000" dirty="0">
                <a:solidFill>
                  <a:schemeClr val="bg1"/>
                </a:solidFill>
              </a:rPr>
              <a:t>2</a:t>
            </a:r>
            <a:r>
              <a:rPr lang="en-GB" sz="2000" dirty="0" smtClean="0">
                <a:solidFill>
                  <a:schemeClr val="bg1"/>
                </a:solidFill>
              </a:rPr>
              <a:t>: Mrs Flynn (Monday-Thursday)</a:t>
            </a:r>
          </a:p>
          <a:p>
            <a:r>
              <a:rPr lang="en-GB" sz="2000" dirty="0">
                <a:solidFill>
                  <a:schemeClr val="bg1"/>
                </a:solidFill>
              </a:rPr>
              <a:t> </a:t>
            </a:r>
            <a:r>
              <a:rPr lang="en-GB" sz="2000" dirty="0" smtClean="0">
                <a:solidFill>
                  <a:schemeClr val="bg1"/>
                </a:solidFill>
              </a:rPr>
              <a:t>             Miss Johnson (Friday)</a:t>
            </a:r>
          </a:p>
          <a:p>
            <a:r>
              <a:rPr lang="en-GB" sz="2000" dirty="0" smtClean="0">
                <a:solidFill>
                  <a:schemeClr val="bg1"/>
                </a:solidFill>
              </a:rPr>
              <a:t>Class TA: </a:t>
            </a:r>
            <a:r>
              <a:rPr lang="en-GB" sz="2000" dirty="0" smtClean="0">
                <a:solidFill>
                  <a:schemeClr val="bg1"/>
                </a:solidFill>
              </a:rPr>
              <a:t>Miss Older</a:t>
            </a:r>
            <a:endParaRPr lang="en-GB" sz="2000" dirty="0">
              <a:solidFill>
                <a:schemeClr val="bg1"/>
              </a:solidFill>
            </a:endParaRPr>
          </a:p>
        </p:txBody>
      </p:sp>
      <p:pic>
        <p:nvPicPr>
          <p:cNvPr id="1026" name="Picture 2" descr="Support Watlington Primary School when you play Your School Lottery - Your  School Lotte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33531" y="1381218"/>
            <a:ext cx="4767407" cy="1906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86647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Transition so far…</a:t>
            </a:r>
            <a:endParaRPr lang="en-GB" dirty="0"/>
          </a:p>
        </p:txBody>
      </p:sp>
      <p:sp>
        <p:nvSpPr>
          <p:cNvPr id="3" name="Content Placeholder 2"/>
          <p:cNvSpPr>
            <a:spLocks noGrp="1"/>
          </p:cNvSpPr>
          <p:nvPr>
            <p:ph idx="1"/>
          </p:nvPr>
        </p:nvSpPr>
        <p:spPr>
          <a:xfrm>
            <a:off x="1154954" y="2603500"/>
            <a:ext cx="10020069" cy="3416300"/>
          </a:xfrm>
        </p:spPr>
        <p:txBody>
          <a:bodyPr>
            <a:normAutofit/>
          </a:bodyPr>
          <a:lstStyle/>
          <a:p>
            <a:r>
              <a:rPr lang="en-GB" dirty="0" smtClean="0"/>
              <a:t>As part of our whole school ‘Jigsaw’ programme, we have been discussing transition / moving on during lesson time.</a:t>
            </a:r>
          </a:p>
          <a:p>
            <a:r>
              <a:rPr lang="en-GB" dirty="0" smtClean="0"/>
              <a:t>Teachers are holding meetings to discuss children: academic and pastoral information has been shared.</a:t>
            </a:r>
            <a:endParaRPr lang="en-GB" dirty="0"/>
          </a:p>
          <a:p>
            <a:r>
              <a:rPr lang="en-GB" dirty="0" smtClean="0"/>
              <a:t>Children will have the chance to visit their new class their teacher on Tuesday 8</a:t>
            </a:r>
            <a:r>
              <a:rPr lang="en-GB" baseline="30000" dirty="0" smtClean="0"/>
              <a:t>th</a:t>
            </a:r>
            <a:r>
              <a:rPr lang="en-GB" dirty="0" smtClean="0"/>
              <a:t> July when they will complete a morning of activities. In addition, children will discuss their strengths and areas for development to share with their new teacher.</a:t>
            </a:r>
          </a:p>
          <a:p>
            <a:r>
              <a:rPr lang="en-GB" dirty="0" smtClean="0"/>
              <a:t>Some children have started informal visits to new classrooms / areas to become familiar with the space. </a:t>
            </a:r>
          </a:p>
          <a:p>
            <a:r>
              <a:rPr lang="en-GB" dirty="0" smtClean="0"/>
              <a:t>Social stories will be sent out to specific children for over the summer</a:t>
            </a:r>
          </a:p>
        </p:txBody>
      </p:sp>
    </p:spTree>
    <p:extLst>
      <p:ext uri="{BB962C8B-B14F-4D97-AF65-F5344CB8AC3E}">
        <p14:creationId xmlns:p14="http://schemas.microsoft.com/office/powerpoint/2010/main" val="12231533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Year 2 overview</a:t>
            </a:r>
            <a:endParaRPr lang="en-GB" dirty="0"/>
          </a:p>
        </p:txBody>
      </p:sp>
      <p:sp>
        <p:nvSpPr>
          <p:cNvPr id="5" name="Content Placeholder 4"/>
          <p:cNvSpPr>
            <a:spLocks noGrp="1"/>
          </p:cNvSpPr>
          <p:nvPr>
            <p:ph idx="1"/>
          </p:nvPr>
        </p:nvSpPr>
        <p:spPr>
          <a:prstGeom prst="rect">
            <a:avLst/>
          </a:prstGeom>
        </p:spPr>
        <p:txBody>
          <a:bodyPr>
            <a:spAutoFit/>
          </a:bodyPr>
          <a:lstStyle/>
          <a:p>
            <a:r>
              <a:rPr lang="en-GB" b="1" dirty="0"/>
              <a:t>History and Geography Topics for the year ahead:</a:t>
            </a:r>
          </a:p>
          <a:p>
            <a:r>
              <a:rPr lang="en-GB" dirty="0"/>
              <a:t>The Great Fire of London and Significant people from the past (Terms 1-2)</a:t>
            </a:r>
          </a:p>
          <a:p>
            <a:r>
              <a:rPr lang="en-GB" dirty="0"/>
              <a:t>Explorers (Terms 3-4)</a:t>
            </a:r>
          </a:p>
          <a:p>
            <a:r>
              <a:rPr lang="en-GB" dirty="0"/>
              <a:t>Climate Change with a recycling focus (Term 5 and 6)</a:t>
            </a:r>
          </a:p>
          <a:p>
            <a:r>
              <a:rPr lang="en-GB" b="1" dirty="0"/>
              <a:t>Science Topics</a:t>
            </a:r>
          </a:p>
          <a:p>
            <a:r>
              <a:rPr lang="en-GB" dirty="0"/>
              <a:t>Everyday Materials</a:t>
            </a:r>
          </a:p>
          <a:p>
            <a:r>
              <a:rPr lang="en-GB" dirty="0"/>
              <a:t>Living Things and their Habitats</a:t>
            </a:r>
          </a:p>
          <a:p>
            <a:r>
              <a:rPr lang="en-GB" dirty="0"/>
              <a:t>Plants</a:t>
            </a:r>
          </a:p>
          <a:p>
            <a:r>
              <a:rPr lang="en-GB" dirty="0"/>
              <a:t>Animals and Humans</a:t>
            </a:r>
          </a:p>
        </p:txBody>
      </p:sp>
    </p:spTree>
    <p:extLst>
      <p:ext uri="{BB962C8B-B14F-4D97-AF65-F5344CB8AC3E}">
        <p14:creationId xmlns:p14="http://schemas.microsoft.com/office/powerpoint/2010/main" val="10418257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are we aiming for?</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84954" y="2594263"/>
            <a:ext cx="4119438" cy="3076864"/>
          </a:xfrm>
          <a:prstGeom prst="rect">
            <a:avLst/>
          </a:prstGeom>
        </p:spPr>
      </p:pic>
      <p:pic>
        <p:nvPicPr>
          <p:cNvPr id="5" name="Content Placeholder 4"/>
          <p:cNvPicPr>
            <a:picLocks/>
          </p:cNvPicPr>
          <p:nvPr/>
        </p:nvPicPr>
        <p:blipFill rotWithShape="1">
          <a:blip r:embed="rId3">
            <a:extLst>
              <a:ext uri="{28A0092B-C50C-407E-A947-70E740481C1C}">
                <a14:useLocalDpi xmlns:a14="http://schemas.microsoft.com/office/drawing/2010/main" val="0"/>
              </a:ext>
            </a:extLst>
          </a:blip>
          <a:srcRect l="-416" t="14872" r="-1"/>
          <a:stretch/>
        </p:blipFill>
        <p:spPr bwMode="auto">
          <a:xfrm>
            <a:off x="5415671" y="2640446"/>
            <a:ext cx="4938293" cy="293831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340400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Class / year group specifics</a:t>
            </a:r>
            <a:endParaRPr lang="en-GB" dirty="0"/>
          </a:p>
        </p:txBody>
      </p:sp>
      <p:sp>
        <p:nvSpPr>
          <p:cNvPr id="3" name="Content Placeholder 2"/>
          <p:cNvSpPr>
            <a:spLocks noGrp="1"/>
          </p:cNvSpPr>
          <p:nvPr>
            <p:ph idx="1"/>
          </p:nvPr>
        </p:nvSpPr>
        <p:spPr>
          <a:xfrm>
            <a:off x="1154953" y="2330938"/>
            <a:ext cx="8761413" cy="3416300"/>
          </a:xfrm>
        </p:spPr>
        <p:txBody>
          <a:bodyPr>
            <a:noAutofit/>
          </a:bodyPr>
          <a:lstStyle/>
          <a:p>
            <a:endParaRPr lang="en-GB" sz="1000" dirty="0" smtClean="0">
              <a:solidFill>
                <a:srgbClr val="FF0000"/>
              </a:solidFill>
            </a:endParaRPr>
          </a:p>
          <a:p>
            <a:r>
              <a:rPr lang="en-GB" sz="1400" dirty="0">
                <a:solidFill>
                  <a:schemeClr val="tx1"/>
                </a:solidFill>
              </a:rPr>
              <a:t>Communication methods – class pages, newsletters each main term, class emails, admin email, end of the day, phone…</a:t>
            </a:r>
          </a:p>
          <a:p>
            <a:r>
              <a:rPr lang="en-GB" sz="1400" dirty="0">
                <a:solidFill>
                  <a:schemeClr val="tx1"/>
                </a:solidFill>
              </a:rPr>
              <a:t>More information about PE days </a:t>
            </a:r>
            <a:r>
              <a:rPr lang="en-GB" sz="1400" dirty="0" err="1">
                <a:solidFill>
                  <a:schemeClr val="tx1"/>
                </a:solidFill>
              </a:rPr>
              <a:t>etc</a:t>
            </a:r>
            <a:r>
              <a:rPr lang="en-GB" sz="1400" dirty="0">
                <a:solidFill>
                  <a:schemeClr val="tx1"/>
                </a:solidFill>
              </a:rPr>
              <a:t>, will be communicated in your first class newsletter: Come in with PE kits on </a:t>
            </a:r>
            <a:r>
              <a:rPr lang="en-GB" sz="1400" dirty="0" smtClean="0">
                <a:solidFill>
                  <a:schemeClr val="tx1"/>
                </a:solidFill>
              </a:rPr>
              <a:t>(please ensure your child is in the correct PE kit on these days) </a:t>
            </a:r>
            <a:r>
              <a:rPr lang="en-GB" sz="1400" dirty="0">
                <a:solidFill>
                  <a:schemeClr val="tx1"/>
                </a:solidFill>
              </a:rPr>
              <a:t>-we will try and keep days the same all year</a:t>
            </a:r>
            <a:r>
              <a:rPr lang="en-GB" sz="1400" dirty="0" smtClean="0">
                <a:solidFill>
                  <a:schemeClr val="tx1"/>
                </a:solidFill>
              </a:rPr>
              <a:t>! Ear rings should be taped up. Summer is the best time to get your child’s ear pierced so they can be removed for PE lessons.</a:t>
            </a:r>
          </a:p>
          <a:p>
            <a:r>
              <a:rPr lang="en-GB" sz="1400" dirty="0" smtClean="0">
                <a:solidFill>
                  <a:schemeClr val="tx1"/>
                </a:solidFill>
              </a:rPr>
              <a:t>If wearing laces, can they do these independently.</a:t>
            </a:r>
          </a:p>
          <a:p>
            <a:r>
              <a:rPr lang="en-GB" sz="1400" dirty="0" smtClean="0">
                <a:solidFill>
                  <a:schemeClr val="tx1"/>
                </a:solidFill>
              </a:rPr>
              <a:t>Any medication should be sent in at the start of term with care plans</a:t>
            </a:r>
            <a:endParaRPr lang="en-GB" sz="1400" dirty="0">
              <a:solidFill>
                <a:schemeClr val="tx1"/>
              </a:solidFill>
            </a:endParaRPr>
          </a:p>
          <a:p>
            <a:r>
              <a:rPr lang="en-GB" sz="1400" dirty="0">
                <a:solidFill>
                  <a:schemeClr val="tx1"/>
                </a:solidFill>
              </a:rPr>
              <a:t>Back packs can be used to carry EXTRA things for the day (water bottles, packed lunch, spare clothes if needed).</a:t>
            </a:r>
          </a:p>
          <a:p>
            <a:r>
              <a:rPr lang="en-GB" sz="1400" dirty="0">
                <a:solidFill>
                  <a:schemeClr val="tx1"/>
                </a:solidFill>
              </a:rPr>
              <a:t>Key Stage One – </a:t>
            </a:r>
            <a:r>
              <a:rPr lang="en-GB" sz="1400" b="1" dirty="0">
                <a:solidFill>
                  <a:schemeClr val="tx1"/>
                </a:solidFill>
              </a:rPr>
              <a:t>Every child MUST have a book bag for reading books as this is stored by the classroom. </a:t>
            </a:r>
          </a:p>
          <a:p>
            <a:pPr marL="0" indent="0">
              <a:buNone/>
            </a:pPr>
            <a:endParaRPr lang="en-GB" sz="1400" dirty="0" smtClean="0">
              <a:solidFill>
                <a:srgbClr val="FF0000"/>
              </a:solidFill>
            </a:endParaRPr>
          </a:p>
          <a:p>
            <a:pPr marL="0" indent="0">
              <a:buNone/>
            </a:pPr>
            <a:endParaRPr lang="en-GB" sz="1000" dirty="0" smtClean="0">
              <a:solidFill>
                <a:srgbClr val="FF0000"/>
              </a:solidFill>
            </a:endParaRPr>
          </a:p>
          <a:p>
            <a:pPr marL="0" indent="0">
              <a:buNone/>
            </a:pPr>
            <a:endParaRPr lang="en-GB" sz="1000" dirty="0" smtClean="0">
              <a:solidFill>
                <a:srgbClr val="FF0000"/>
              </a:solidFill>
            </a:endParaRPr>
          </a:p>
          <a:p>
            <a:pPr marL="0" indent="0">
              <a:buNone/>
            </a:pPr>
            <a:endParaRPr lang="en-GB" sz="1000" dirty="0" smtClean="0">
              <a:solidFill>
                <a:srgbClr val="FF0000"/>
              </a:solidFill>
            </a:endParaRPr>
          </a:p>
        </p:txBody>
      </p:sp>
    </p:spTree>
    <p:extLst>
      <p:ext uri="{BB962C8B-B14F-4D97-AF65-F5344CB8AC3E}">
        <p14:creationId xmlns:p14="http://schemas.microsoft.com/office/powerpoint/2010/main" val="20429855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Ways to support your child over the Summer holiday…</a:t>
            </a:r>
            <a:endParaRPr lang="en-GB" dirty="0"/>
          </a:p>
        </p:txBody>
      </p:sp>
      <p:sp>
        <p:nvSpPr>
          <p:cNvPr id="3" name="Content Placeholder 2"/>
          <p:cNvSpPr>
            <a:spLocks noGrp="1"/>
          </p:cNvSpPr>
          <p:nvPr>
            <p:ph idx="1"/>
          </p:nvPr>
        </p:nvSpPr>
        <p:spPr/>
        <p:txBody>
          <a:bodyPr>
            <a:normAutofit/>
          </a:bodyPr>
          <a:lstStyle/>
          <a:p>
            <a:r>
              <a:rPr lang="en-GB" dirty="0" smtClean="0"/>
              <a:t>Your child’s end of year report will be sent home before the end of term. This will outline next steps that your children need to take in Maths, English and Science. Please support your child in developing these skills over the holidays, so they can hit the ground running in September.</a:t>
            </a:r>
          </a:p>
          <a:p>
            <a:endParaRPr lang="en-US" dirty="0"/>
          </a:p>
          <a:p>
            <a:r>
              <a:rPr lang="en-US" dirty="0" smtClean="0"/>
              <a:t>Children should continue reading regularly over the summer holidays – this has a HUGE impact!</a:t>
            </a:r>
            <a:endParaRPr lang="en-GB" dirty="0" smtClean="0"/>
          </a:p>
          <a:p>
            <a:endParaRPr lang="en-GB" dirty="0"/>
          </a:p>
          <a:p>
            <a:r>
              <a:rPr lang="en-GB" dirty="0" smtClean="0"/>
              <a:t>Ensure your child has all the uniform and equipment they need for September. </a:t>
            </a:r>
          </a:p>
          <a:p>
            <a:endParaRPr lang="en-GB" dirty="0"/>
          </a:p>
        </p:txBody>
      </p:sp>
    </p:spTree>
    <p:extLst>
      <p:ext uri="{BB962C8B-B14F-4D97-AF65-F5344CB8AC3E}">
        <p14:creationId xmlns:p14="http://schemas.microsoft.com/office/powerpoint/2010/main" val="23667911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and Phonics</a:t>
            </a:r>
            <a:endParaRPr lang="en-GB" dirty="0"/>
          </a:p>
        </p:txBody>
      </p:sp>
      <p:sp>
        <p:nvSpPr>
          <p:cNvPr id="3" name="Content Placeholder 2"/>
          <p:cNvSpPr>
            <a:spLocks noGrp="1"/>
          </p:cNvSpPr>
          <p:nvPr>
            <p:ph idx="1"/>
          </p:nvPr>
        </p:nvSpPr>
        <p:spPr/>
        <p:txBody>
          <a:bodyPr/>
          <a:lstStyle/>
          <a:p>
            <a:r>
              <a:rPr lang="en-GB" b="1" u="sng" dirty="0"/>
              <a:t>Reading diaries: </a:t>
            </a:r>
            <a:r>
              <a:rPr lang="en-GB" dirty="0"/>
              <a:t>They are a vital recording system for all year 2s and support communication between teachers and parents about progress and next steps. You need to listen to your child read at least 3 times a week and record this in their diary. </a:t>
            </a:r>
          </a:p>
          <a:p>
            <a:r>
              <a:rPr lang="en-GB" b="1" u="sng" dirty="0"/>
              <a:t>Reading books: </a:t>
            </a:r>
            <a:r>
              <a:rPr lang="en-GB" dirty="0"/>
              <a:t>Your child will continue to have a reading book each week linked to their level. They will also have an opportunity to visit the library each week and bring home a sharing book (to enjoy with an </a:t>
            </a:r>
            <a:r>
              <a:rPr lang="en-GB" dirty="0" smtClean="0"/>
              <a:t>adult).</a:t>
            </a:r>
            <a:endParaRPr lang="en-GB" dirty="0"/>
          </a:p>
          <a:p>
            <a:r>
              <a:rPr lang="en-GB" b="1" u="sng" dirty="0"/>
              <a:t>Phonics: </a:t>
            </a:r>
            <a:r>
              <a:rPr lang="en-GB" b="1" dirty="0"/>
              <a:t>ELS is our phonics </a:t>
            </a:r>
            <a:r>
              <a:rPr lang="en-GB" b="1" dirty="0" smtClean="0"/>
              <a:t>and spelling programme </a:t>
            </a:r>
            <a:r>
              <a:rPr lang="en-GB" b="1" dirty="0"/>
              <a:t>that we follow in school</a:t>
            </a:r>
            <a:r>
              <a:rPr lang="en-GB" dirty="0"/>
              <a:t>. This will be continued through year 2</a:t>
            </a:r>
          </a:p>
          <a:p>
            <a:endParaRPr lang="en-GB" dirty="0"/>
          </a:p>
        </p:txBody>
      </p:sp>
    </p:spTree>
    <p:extLst>
      <p:ext uri="{BB962C8B-B14F-4D97-AF65-F5344CB8AC3E}">
        <p14:creationId xmlns:p14="http://schemas.microsoft.com/office/powerpoint/2010/main" val="9860600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a:t>
            </a:r>
            <a:endParaRPr lang="en-GB" dirty="0"/>
          </a:p>
        </p:txBody>
      </p:sp>
      <p:sp>
        <p:nvSpPr>
          <p:cNvPr id="3" name="Content Placeholder 2"/>
          <p:cNvSpPr>
            <a:spLocks noGrp="1"/>
          </p:cNvSpPr>
          <p:nvPr>
            <p:ph idx="1"/>
          </p:nvPr>
        </p:nvSpPr>
        <p:spPr/>
        <p:txBody>
          <a:bodyPr/>
          <a:lstStyle/>
          <a:p>
            <a:r>
              <a:rPr lang="en-GB" dirty="0" smtClean="0"/>
              <a:t>Year 1 and 2 Common </a:t>
            </a:r>
            <a:r>
              <a:rPr lang="en-GB" dirty="0"/>
              <a:t>Exception words</a:t>
            </a:r>
          </a:p>
          <a:p>
            <a:r>
              <a:rPr lang="en-GB" dirty="0"/>
              <a:t>Weekly Rules for the Year 2 Curriculum</a:t>
            </a:r>
          </a:p>
          <a:p>
            <a:r>
              <a:rPr lang="en-GB" dirty="0"/>
              <a:t>Spelling Shed (logins to go home for home learning)</a:t>
            </a:r>
          </a:p>
          <a:p>
            <a:endParaRPr lang="en-GB" dirty="0"/>
          </a:p>
          <a:p>
            <a:pPr marL="0" indent="0">
              <a:buNone/>
            </a:pPr>
            <a:endParaRPr lang="en-GB" dirty="0"/>
          </a:p>
        </p:txBody>
      </p:sp>
    </p:spTree>
    <p:extLst>
      <p:ext uri="{BB962C8B-B14F-4D97-AF65-F5344CB8AC3E}">
        <p14:creationId xmlns:p14="http://schemas.microsoft.com/office/powerpoint/2010/main" val="41589464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Practicalities</a:t>
            </a:r>
            <a:endParaRPr lang="en-GB" dirty="0"/>
          </a:p>
        </p:txBody>
      </p:sp>
      <p:sp>
        <p:nvSpPr>
          <p:cNvPr id="3" name="Content Placeholder 2"/>
          <p:cNvSpPr>
            <a:spLocks noGrp="1"/>
          </p:cNvSpPr>
          <p:nvPr>
            <p:ph idx="1"/>
          </p:nvPr>
        </p:nvSpPr>
        <p:spPr/>
        <p:txBody>
          <a:bodyPr/>
          <a:lstStyle/>
          <a:p>
            <a:r>
              <a:rPr lang="en-GB" dirty="0"/>
              <a:t>Water in bottles only – oral health focus</a:t>
            </a:r>
          </a:p>
          <a:p>
            <a:r>
              <a:rPr lang="en-GB" dirty="0"/>
              <a:t>Lunches pre-ordered or a healthy lunch</a:t>
            </a:r>
          </a:p>
          <a:p>
            <a:r>
              <a:rPr lang="en-GB" dirty="0"/>
              <a:t>No laces or buckles unless your child can do them up themselves!</a:t>
            </a:r>
          </a:p>
          <a:p>
            <a:r>
              <a:rPr lang="en-GB" dirty="0"/>
              <a:t>Book bag in school every day</a:t>
            </a:r>
          </a:p>
          <a:p>
            <a:r>
              <a:rPr lang="en-GB" dirty="0">
                <a:solidFill>
                  <a:schemeClr val="tx1"/>
                </a:solidFill>
              </a:rPr>
              <a:t>Any medication should be sent in at the start of term with care plans</a:t>
            </a:r>
          </a:p>
          <a:p>
            <a:endParaRPr lang="en-GB" dirty="0"/>
          </a:p>
          <a:p>
            <a:endParaRPr lang="en-GB" dirty="0"/>
          </a:p>
        </p:txBody>
      </p:sp>
    </p:spTree>
    <p:extLst>
      <p:ext uri="{BB962C8B-B14F-4D97-AF65-F5344CB8AC3E}">
        <p14:creationId xmlns:p14="http://schemas.microsoft.com/office/powerpoint/2010/main" val="30737364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Involving you next year…</a:t>
            </a:r>
            <a:endParaRPr lang="en-GB" dirty="0"/>
          </a:p>
        </p:txBody>
      </p:sp>
      <p:sp>
        <p:nvSpPr>
          <p:cNvPr id="3" name="Content Placeholder 2"/>
          <p:cNvSpPr>
            <a:spLocks noGrp="1"/>
          </p:cNvSpPr>
          <p:nvPr>
            <p:ph idx="1"/>
          </p:nvPr>
        </p:nvSpPr>
        <p:spPr>
          <a:xfrm>
            <a:off x="1154954" y="2603500"/>
            <a:ext cx="9861808" cy="3416300"/>
          </a:xfrm>
        </p:spPr>
        <p:txBody>
          <a:bodyPr>
            <a:normAutofit/>
          </a:bodyPr>
          <a:lstStyle/>
          <a:p>
            <a:r>
              <a:rPr lang="en-GB" dirty="0"/>
              <a:t>C</a:t>
            </a:r>
            <a:r>
              <a:rPr lang="en-GB" dirty="0" smtClean="0"/>
              <a:t>lass email address: </a:t>
            </a:r>
            <a:r>
              <a:rPr lang="en-GB" dirty="0" smtClean="0">
                <a:solidFill>
                  <a:srgbClr val="FFC000"/>
                </a:solidFill>
              </a:rPr>
              <a:t>owls</a:t>
            </a:r>
            <a:r>
              <a:rPr lang="en-GB" dirty="0" smtClean="0">
                <a:hlinkClick r:id="rId2"/>
              </a:rPr>
              <a:t>@watlington.oxon.sch.uk</a:t>
            </a:r>
            <a:r>
              <a:rPr lang="en-GB" dirty="0" smtClean="0"/>
              <a:t> if you have any small issues or messages</a:t>
            </a:r>
          </a:p>
          <a:p>
            <a:r>
              <a:rPr lang="en-GB" dirty="0" smtClean="0"/>
              <a:t>We will keep the class pages updated on a regular basis.</a:t>
            </a:r>
          </a:p>
          <a:p>
            <a:r>
              <a:rPr lang="en-GB" dirty="0" smtClean="0"/>
              <a:t>Clubs are open to all – if your child hasn’t done a club before, we encourage them to give one a try! Support is available for paid clubs.</a:t>
            </a:r>
          </a:p>
          <a:p>
            <a:r>
              <a:rPr lang="en-GB" dirty="0" smtClean="0"/>
              <a:t>We will hold a </a:t>
            </a:r>
            <a:r>
              <a:rPr lang="en-GB" dirty="0"/>
              <a:t>p</a:t>
            </a:r>
            <a:r>
              <a:rPr lang="en-GB" dirty="0" smtClean="0"/>
              <a:t>arents’ evening in the autumn term.</a:t>
            </a:r>
          </a:p>
        </p:txBody>
      </p:sp>
    </p:spTree>
    <p:extLst>
      <p:ext uri="{BB962C8B-B14F-4D97-AF65-F5344CB8AC3E}">
        <p14:creationId xmlns:p14="http://schemas.microsoft.com/office/powerpoint/2010/main" val="14662454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Open afternoon and assembly dates</a:t>
            </a:r>
            <a:endParaRPr lang="en-GB" dirty="0"/>
          </a:p>
        </p:txBody>
      </p:sp>
      <p:pic>
        <p:nvPicPr>
          <p:cNvPr id="6" name="Picture 5"/>
          <p:cNvPicPr>
            <a:picLocks noChangeAspect="1"/>
          </p:cNvPicPr>
          <p:nvPr/>
        </p:nvPicPr>
        <p:blipFill>
          <a:blip r:embed="rId2"/>
          <a:stretch>
            <a:fillRect/>
          </a:stretch>
        </p:blipFill>
        <p:spPr>
          <a:xfrm>
            <a:off x="3380100" y="2363770"/>
            <a:ext cx="5730737" cy="4328535"/>
          </a:xfrm>
          <a:prstGeom prst="rect">
            <a:avLst/>
          </a:prstGeom>
        </p:spPr>
      </p:pic>
    </p:spTree>
    <p:extLst>
      <p:ext uri="{BB962C8B-B14F-4D97-AF65-F5344CB8AC3E}">
        <p14:creationId xmlns:p14="http://schemas.microsoft.com/office/powerpoint/2010/main" val="25176622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questions?</a:t>
            </a:r>
            <a:endParaRPr lang="en-GB" dirty="0"/>
          </a:p>
        </p:txBody>
      </p:sp>
      <p:sp>
        <p:nvSpPr>
          <p:cNvPr id="3" name="Content Placeholder 2"/>
          <p:cNvSpPr>
            <a:spLocks noGrp="1"/>
          </p:cNvSpPr>
          <p:nvPr>
            <p:ph idx="1"/>
          </p:nvPr>
        </p:nvSpPr>
        <p:spPr/>
        <p:txBody>
          <a:bodyPr/>
          <a:lstStyle/>
          <a:p>
            <a:r>
              <a:rPr lang="en-GB" dirty="0" smtClean="0"/>
              <a:t>Class email: </a:t>
            </a:r>
            <a:r>
              <a:rPr lang="en-GB" dirty="0"/>
              <a:t>: </a:t>
            </a:r>
            <a:r>
              <a:rPr lang="en-GB" dirty="0" smtClean="0">
                <a:solidFill>
                  <a:srgbClr val="FF0000"/>
                </a:solidFill>
              </a:rPr>
              <a:t>owls</a:t>
            </a:r>
            <a:r>
              <a:rPr lang="en-GB" dirty="0" smtClean="0"/>
              <a:t>@watlington.oxon.sch.uk – we will try to respond to any further questions as soon as possible.  </a:t>
            </a:r>
          </a:p>
          <a:p>
            <a:pPr marL="0" indent="0">
              <a:buNone/>
            </a:pPr>
            <a:endParaRPr lang="en-GB" dirty="0" smtClean="0"/>
          </a:p>
          <a:p>
            <a:r>
              <a:rPr lang="en-GB" dirty="0" smtClean="0"/>
              <a:t>A copy of this presentation will be included on the current </a:t>
            </a:r>
            <a:r>
              <a:rPr lang="en-GB" dirty="0" smtClean="0">
                <a:solidFill>
                  <a:srgbClr val="FF0000"/>
                </a:solidFill>
              </a:rPr>
              <a:t>Owls </a:t>
            </a:r>
            <a:r>
              <a:rPr lang="en-GB" dirty="0" smtClean="0"/>
              <a:t>class page.</a:t>
            </a:r>
          </a:p>
          <a:p>
            <a:pPr marL="0" indent="0">
              <a:buNone/>
            </a:pPr>
            <a:endParaRPr lang="en-GB" dirty="0"/>
          </a:p>
        </p:txBody>
      </p:sp>
    </p:spTree>
    <p:extLst>
      <p:ext uri="{BB962C8B-B14F-4D97-AF65-F5344CB8AC3E}">
        <p14:creationId xmlns:p14="http://schemas.microsoft.com/office/powerpoint/2010/main" val="147905778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157</TotalTime>
  <Words>779</Words>
  <Application>Microsoft Office PowerPoint</Application>
  <PresentationFormat>Widescreen</PresentationFormat>
  <Paragraphs>61</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Century Gothic</vt:lpstr>
      <vt:lpstr>Wingdings 3</vt:lpstr>
      <vt:lpstr>Ion Boardroom</vt:lpstr>
      <vt:lpstr>Owls Class 2025 - 2026</vt:lpstr>
      <vt:lpstr>Transition so far…</vt:lpstr>
      <vt:lpstr>Year 2 overview</vt:lpstr>
      <vt:lpstr>What are we aiming for?</vt:lpstr>
      <vt:lpstr>Class / year group specifics</vt:lpstr>
      <vt:lpstr>Ways to support your child over the Summer holiday…</vt:lpstr>
      <vt:lpstr>Reading and Phonics</vt:lpstr>
      <vt:lpstr>Spelling</vt:lpstr>
      <vt:lpstr>Practicalities</vt:lpstr>
      <vt:lpstr>Involving you next year…</vt:lpstr>
      <vt:lpstr>Open afternoon and assembly dates</vt:lpstr>
      <vt:lpstr>Any questions?</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Red Kites 2020-2021</dc:title>
  <dc:creator>Jonathan</dc:creator>
  <cp:lastModifiedBy>AFlynn</cp:lastModifiedBy>
  <cp:revision>52</cp:revision>
  <cp:lastPrinted>2020-07-10T11:16:53Z</cp:lastPrinted>
  <dcterms:created xsi:type="dcterms:W3CDTF">2020-06-19T07:03:11Z</dcterms:created>
  <dcterms:modified xsi:type="dcterms:W3CDTF">2025-07-07T11:10:29Z</dcterms:modified>
</cp:coreProperties>
</file>