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1" r:id="rId1"/>
  </p:sldMasterIdLst>
  <p:handoutMasterIdLst>
    <p:handoutMasterId r:id="rId12"/>
  </p:handoutMasterIdLst>
  <p:sldIdLst>
    <p:sldId id="256" r:id="rId2"/>
    <p:sldId id="257" r:id="rId3"/>
    <p:sldId id="265" r:id="rId4"/>
    <p:sldId id="273" r:id="rId5"/>
    <p:sldId id="267" r:id="rId6"/>
    <p:sldId id="271" r:id="rId7"/>
    <p:sldId id="270" r:id="rId8"/>
    <p:sldId id="260" r:id="rId9"/>
    <p:sldId id="261" r:id="rId10"/>
    <p:sldId id="262"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2276202-CBD1-4FBC-9BD0-A169C6A85ED1}" type="datetimeFigureOut">
              <a:rPr lang="en-GB" smtClean="0"/>
              <a:t>04/07/2024</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7350595-DE11-4CE8-AD2B-5D62E652A206}" type="slidenum">
              <a:rPr lang="en-GB" smtClean="0"/>
              <a:t>‹#›</a:t>
            </a:fld>
            <a:endParaRPr lang="en-GB"/>
          </a:p>
        </p:txBody>
      </p:sp>
    </p:spTree>
    <p:extLst>
      <p:ext uri="{BB962C8B-B14F-4D97-AF65-F5344CB8AC3E}">
        <p14:creationId xmlns:p14="http://schemas.microsoft.com/office/powerpoint/2010/main" val="33654943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1BEF0D-F0BB-DE4B-95CE-6DB70DBA9567}" type="datetimeFigureOut">
              <a:rPr lang="en-US" smtClean="0"/>
              <a:pPr/>
              <a:t>7/4/2024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671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78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75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475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455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2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599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0927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16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9787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5355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536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86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57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5070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94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7/4/2024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452091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xxxxx@watlington.oxon.sch.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BATS Class</a:t>
            </a:r>
            <a:br>
              <a:rPr lang="en-GB" dirty="0" smtClean="0"/>
            </a:br>
            <a:r>
              <a:rPr lang="en-GB" dirty="0" smtClean="0"/>
              <a:t>2024 - 2025</a:t>
            </a:r>
            <a:endParaRPr lang="en-GB" dirty="0"/>
          </a:p>
        </p:txBody>
      </p:sp>
      <p:sp>
        <p:nvSpPr>
          <p:cNvPr id="3" name="Subtitle 2"/>
          <p:cNvSpPr>
            <a:spLocks noGrp="1"/>
          </p:cNvSpPr>
          <p:nvPr>
            <p:ph type="subTitle" idx="1"/>
          </p:nvPr>
        </p:nvSpPr>
        <p:spPr>
          <a:xfrm>
            <a:off x="5753947" y="4873793"/>
            <a:ext cx="7690721" cy="1096899"/>
          </a:xfrm>
        </p:spPr>
        <p:txBody>
          <a:bodyPr>
            <a:normAutofit fontScale="70000" lnSpcReduction="20000"/>
          </a:bodyPr>
          <a:lstStyle/>
          <a:p>
            <a:r>
              <a:rPr lang="en-GB" sz="2800" dirty="0" smtClean="0">
                <a:solidFill>
                  <a:schemeClr val="bg1"/>
                </a:solidFill>
              </a:rPr>
              <a:t>Year </a:t>
            </a:r>
            <a:r>
              <a:rPr lang="en-GB" sz="2800" dirty="0">
                <a:solidFill>
                  <a:schemeClr val="bg1"/>
                </a:solidFill>
              </a:rPr>
              <a:t>1</a:t>
            </a:r>
            <a:r>
              <a:rPr lang="en-GB" sz="2800" dirty="0" smtClean="0">
                <a:solidFill>
                  <a:schemeClr val="bg1"/>
                </a:solidFill>
              </a:rPr>
              <a:t>: Mrs ELTHAM </a:t>
            </a:r>
          </a:p>
          <a:p>
            <a:r>
              <a:rPr lang="en-GB" sz="2800" dirty="0" smtClean="0">
                <a:solidFill>
                  <a:schemeClr val="bg1"/>
                </a:solidFill>
              </a:rPr>
              <a:t>              Miss SHARMAN (THURSDAY)</a:t>
            </a:r>
          </a:p>
          <a:p>
            <a:r>
              <a:rPr lang="en-GB" sz="2800" dirty="0" smtClean="0">
                <a:solidFill>
                  <a:schemeClr val="bg1"/>
                </a:solidFill>
              </a:rPr>
              <a:t>Class TA: MISS WATTS</a:t>
            </a:r>
            <a:endParaRPr lang="en-GB" sz="2800" dirty="0">
              <a:solidFill>
                <a:schemeClr val="bg1"/>
              </a:solidFill>
            </a:endParaRPr>
          </a:p>
        </p:txBody>
      </p:sp>
      <p:pic>
        <p:nvPicPr>
          <p:cNvPr id="1026" name="Picture 2" descr="Support Watlington Primary School when you play Your School Lottery - Your  School L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531" y="1381218"/>
            <a:ext cx="4767407" cy="1906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79330" y="3667157"/>
            <a:ext cx="1828800" cy="1371600"/>
          </a:xfrm>
          <a:prstGeom prst="rect">
            <a:avLst/>
          </a:prstGeom>
        </p:spPr>
      </p:pic>
    </p:spTree>
    <p:extLst>
      <p:ext uri="{BB962C8B-B14F-4D97-AF65-F5344CB8AC3E}">
        <p14:creationId xmlns:p14="http://schemas.microsoft.com/office/powerpoint/2010/main" val="79866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r>
              <a:rPr lang="en-GB" dirty="0" smtClean="0"/>
              <a:t>Class email: </a:t>
            </a:r>
            <a:r>
              <a:rPr lang="en-GB" dirty="0"/>
              <a:t>: </a:t>
            </a:r>
            <a:r>
              <a:rPr lang="en-GB" dirty="0" smtClean="0">
                <a:solidFill>
                  <a:srgbClr val="FF0000"/>
                </a:solidFill>
              </a:rPr>
              <a:t>bats</a:t>
            </a:r>
            <a:r>
              <a:rPr lang="en-GB" dirty="0" smtClean="0"/>
              <a:t>@watlington.oxon.sch.uk – we will try to respond to any further questions as soon as possible.  </a:t>
            </a:r>
          </a:p>
          <a:p>
            <a:pPr marL="0" indent="0">
              <a:buNone/>
            </a:pPr>
            <a:endParaRPr lang="en-GB" dirty="0" smtClean="0"/>
          </a:p>
          <a:p>
            <a:r>
              <a:rPr lang="en-GB" dirty="0" smtClean="0"/>
              <a:t>A copy of this presentation will be included on the current </a:t>
            </a:r>
            <a:r>
              <a:rPr lang="en-GB" dirty="0" smtClean="0">
                <a:solidFill>
                  <a:srgbClr val="FF0000"/>
                </a:solidFill>
              </a:rPr>
              <a:t>Bats </a:t>
            </a:r>
            <a:r>
              <a:rPr lang="en-GB" dirty="0" smtClean="0"/>
              <a:t>class page.</a:t>
            </a:r>
          </a:p>
          <a:p>
            <a:endParaRPr lang="en-GB" dirty="0"/>
          </a:p>
          <a:p>
            <a:r>
              <a:rPr lang="en-GB" dirty="0" smtClean="0"/>
              <a:t>I am really looking forward to getting to know you and your children next year.</a:t>
            </a:r>
          </a:p>
          <a:p>
            <a:endParaRPr lang="en-GB" dirty="0"/>
          </a:p>
        </p:txBody>
      </p:sp>
    </p:spTree>
    <p:extLst>
      <p:ext uri="{BB962C8B-B14F-4D97-AF65-F5344CB8AC3E}">
        <p14:creationId xmlns:p14="http://schemas.microsoft.com/office/powerpoint/2010/main" val="147905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so far…</a:t>
            </a:r>
            <a:endParaRPr lang="en-GB" dirty="0"/>
          </a:p>
        </p:txBody>
      </p:sp>
      <p:sp>
        <p:nvSpPr>
          <p:cNvPr id="3" name="Content Placeholder 2"/>
          <p:cNvSpPr>
            <a:spLocks noGrp="1"/>
          </p:cNvSpPr>
          <p:nvPr>
            <p:ph idx="1"/>
          </p:nvPr>
        </p:nvSpPr>
        <p:spPr/>
        <p:txBody>
          <a:bodyPr>
            <a:normAutofit/>
          </a:bodyPr>
          <a:lstStyle/>
          <a:p>
            <a:r>
              <a:rPr lang="en-GB" dirty="0" smtClean="0"/>
              <a:t>As part of our whole school ‘Jigsaw’ programme, we have been discussing transition / moving on during lesson time.</a:t>
            </a:r>
          </a:p>
          <a:p>
            <a:r>
              <a:rPr lang="en-GB" dirty="0" smtClean="0"/>
              <a:t>Teachers are holding meetings to discuss children: academic and pastoral information has been shared.</a:t>
            </a:r>
            <a:endParaRPr lang="en-GB" dirty="0"/>
          </a:p>
          <a:p>
            <a:r>
              <a:rPr lang="en-GB" dirty="0" smtClean="0"/>
              <a:t>Children will have the chance to visit their new class with their teacher on Wednesday 10</a:t>
            </a:r>
            <a:r>
              <a:rPr lang="en-GB" baseline="30000" dirty="0" smtClean="0"/>
              <a:t>th</a:t>
            </a:r>
            <a:r>
              <a:rPr lang="en-GB" dirty="0" smtClean="0"/>
              <a:t> July when they will complete a day of activities. In addition, children will discuss their strengths and areas for development.</a:t>
            </a:r>
          </a:p>
          <a:p>
            <a:r>
              <a:rPr lang="en-GB" dirty="0" smtClean="0"/>
              <a:t>Some children have started informal visits to new classrooms and areas to become familiar with the space. </a:t>
            </a:r>
          </a:p>
          <a:p>
            <a:r>
              <a:rPr lang="en-GB" dirty="0" smtClean="0"/>
              <a:t>Social stories will be sent out to specific children for over the summer</a:t>
            </a:r>
          </a:p>
        </p:txBody>
      </p:sp>
    </p:spTree>
    <p:extLst>
      <p:ext uri="{BB962C8B-B14F-4D97-AF65-F5344CB8AC3E}">
        <p14:creationId xmlns:p14="http://schemas.microsoft.com/office/powerpoint/2010/main" val="122315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 overview</a:t>
            </a:r>
            <a:endParaRPr lang="en-GB" dirty="0"/>
          </a:p>
        </p:txBody>
      </p:sp>
      <p:sp>
        <p:nvSpPr>
          <p:cNvPr id="4" name="Rectangle 3"/>
          <p:cNvSpPr/>
          <p:nvPr/>
        </p:nvSpPr>
        <p:spPr>
          <a:xfrm>
            <a:off x="960745" y="2126377"/>
            <a:ext cx="9356600" cy="4801314"/>
          </a:xfrm>
          <a:prstGeom prst="rect">
            <a:avLst/>
          </a:prstGeom>
        </p:spPr>
        <p:txBody>
          <a:bodyPr wrap="square">
            <a:spAutoFit/>
          </a:bodyPr>
          <a:lstStyle/>
          <a:p>
            <a:r>
              <a:rPr lang="en-GB" b="1" dirty="0" smtClean="0"/>
              <a:t>Topics </a:t>
            </a:r>
            <a:r>
              <a:rPr lang="en-GB" b="1" dirty="0"/>
              <a:t>for the year ahead</a:t>
            </a:r>
            <a:r>
              <a:rPr lang="en-GB" b="1" dirty="0" smtClean="0"/>
              <a:t>:</a:t>
            </a:r>
          </a:p>
          <a:p>
            <a:endParaRPr lang="en-GB" b="1" dirty="0" smtClean="0"/>
          </a:p>
          <a:p>
            <a:r>
              <a:rPr lang="en-GB" b="1" dirty="0"/>
              <a:t>Geography</a:t>
            </a:r>
          </a:p>
          <a:p>
            <a:r>
              <a:rPr lang="en-GB" dirty="0" smtClean="0"/>
              <a:t>Pirates</a:t>
            </a:r>
          </a:p>
          <a:p>
            <a:r>
              <a:rPr lang="en-GB" dirty="0" smtClean="0"/>
              <a:t>Under the Sea with a climate change/recycling focus</a:t>
            </a:r>
          </a:p>
          <a:p>
            <a:endParaRPr lang="en-GB" dirty="0" smtClean="0"/>
          </a:p>
          <a:p>
            <a:r>
              <a:rPr lang="en-GB" b="1" dirty="0" smtClean="0"/>
              <a:t>History</a:t>
            </a:r>
          </a:p>
          <a:p>
            <a:r>
              <a:rPr lang="en-GB" dirty="0"/>
              <a:t>History of </a:t>
            </a:r>
            <a:r>
              <a:rPr lang="en-GB" dirty="0" smtClean="0"/>
              <a:t>Toys</a:t>
            </a:r>
          </a:p>
          <a:p>
            <a:r>
              <a:rPr lang="en-GB" dirty="0"/>
              <a:t>Dinosaurs</a:t>
            </a:r>
          </a:p>
          <a:p>
            <a:r>
              <a:rPr lang="en-GB" dirty="0" smtClean="0"/>
              <a:t>King and Queens</a:t>
            </a:r>
          </a:p>
          <a:p>
            <a:endParaRPr lang="en-GB" dirty="0"/>
          </a:p>
          <a:p>
            <a:r>
              <a:rPr lang="en-GB" b="1" dirty="0" smtClean="0"/>
              <a:t>Science</a:t>
            </a:r>
            <a:endParaRPr lang="en-GB" b="1" dirty="0"/>
          </a:p>
          <a:p>
            <a:r>
              <a:rPr lang="en-GB" dirty="0"/>
              <a:t>Everyday Materials</a:t>
            </a:r>
          </a:p>
          <a:p>
            <a:r>
              <a:rPr lang="en-GB" dirty="0" smtClean="0"/>
              <a:t>Seasonal Changes</a:t>
            </a:r>
          </a:p>
          <a:p>
            <a:r>
              <a:rPr lang="en-GB" dirty="0" smtClean="0"/>
              <a:t>Scientists and Inventors</a:t>
            </a:r>
            <a:endParaRPr lang="en-GB" dirty="0"/>
          </a:p>
          <a:p>
            <a:r>
              <a:rPr lang="en-GB" dirty="0"/>
              <a:t>Plants</a:t>
            </a:r>
          </a:p>
          <a:p>
            <a:r>
              <a:rPr lang="en-GB" dirty="0"/>
              <a:t>Animals </a:t>
            </a:r>
            <a:r>
              <a:rPr lang="en-GB" dirty="0" smtClean="0"/>
              <a:t>including </a:t>
            </a:r>
            <a:r>
              <a:rPr lang="en-GB" dirty="0"/>
              <a:t>Humans</a:t>
            </a:r>
          </a:p>
        </p:txBody>
      </p:sp>
    </p:spTree>
    <p:extLst>
      <p:ext uri="{BB962C8B-B14F-4D97-AF65-F5344CB8AC3E}">
        <p14:creationId xmlns:p14="http://schemas.microsoft.com/office/powerpoint/2010/main" val="104182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aiming for?</a:t>
            </a:r>
            <a:endParaRPr lang="en-GB" dirty="0"/>
          </a:p>
        </p:txBody>
      </p:sp>
      <p:sp>
        <p:nvSpPr>
          <p:cNvPr id="3" name="Content Placeholder 2"/>
          <p:cNvSpPr>
            <a:spLocks noGrp="1"/>
          </p:cNvSpPr>
          <p:nvPr>
            <p:ph idx="1"/>
          </p:nvPr>
        </p:nvSpPr>
        <p:spPr/>
        <p:txBody>
          <a:bodyPr/>
          <a:lstStyle/>
          <a:p>
            <a:pPr marL="0" indent="0">
              <a:buNone/>
            </a:pPr>
            <a:r>
              <a:rPr lang="en-GB" dirty="0" smtClean="0"/>
              <a:t>           </a:t>
            </a:r>
            <a:r>
              <a:rPr lang="en-GB" b="1" u="sng" dirty="0" smtClean="0"/>
              <a:t>English</a:t>
            </a:r>
            <a:r>
              <a:rPr lang="en-GB" dirty="0" smtClean="0"/>
              <a:t> 									</a:t>
            </a:r>
            <a:r>
              <a:rPr lang="en-GB" b="1" u="sng" dirty="0" smtClean="0"/>
              <a:t>Maths</a:t>
            </a:r>
            <a:r>
              <a:rPr lang="en-GB" dirty="0" smtClean="0"/>
              <a:t>	</a:t>
            </a:r>
          </a:p>
          <a:p>
            <a:r>
              <a:rPr lang="en-GB" dirty="0" smtClean="0"/>
              <a:t>Maths</a:t>
            </a:r>
            <a:endParaRPr lang="en-GB" dirty="0"/>
          </a:p>
        </p:txBody>
      </p:sp>
      <p:pic>
        <p:nvPicPr>
          <p:cNvPr id="4" name="Picture 3"/>
          <p:cNvPicPr>
            <a:picLocks noChangeAspect="1"/>
          </p:cNvPicPr>
          <p:nvPr/>
        </p:nvPicPr>
        <p:blipFill>
          <a:blip r:embed="rId2"/>
          <a:stretch>
            <a:fillRect/>
          </a:stretch>
        </p:blipFill>
        <p:spPr>
          <a:xfrm>
            <a:off x="323505" y="3014225"/>
            <a:ext cx="5144041" cy="3924814"/>
          </a:xfrm>
          <a:prstGeom prst="rect">
            <a:avLst/>
          </a:prstGeom>
        </p:spPr>
      </p:pic>
      <p:pic>
        <p:nvPicPr>
          <p:cNvPr id="5" name="Picture 4"/>
          <p:cNvPicPr>
            <a:picLocks noChangeAspect="1"/>
          </p:cNvPicPr>
          <p:nvPr/>
        </p:nvPicPr>
        <p:blipFill>
          <a:blip r:embed="rId3"/>
          <a:stretch>
            <a:fillRect/>
          </a:stretch>
        </p:blipFill>
        <p:spPr>
          <a:xfrm>
            <a:off x="7720554" y="2494172"/>
            <a:ext cx="3308808" cy="4334957"/>
          </a:xfrm>
          <a:prstGeom prst="rect">
            <a:avLst/>
          </a:prstGeom>
        </p:spPr>
      </p:pic>
    </p:spTree>
    <p:extLst>
      <p:ext uri="{BB962C8B-B14F-4D97-AF65-F5344CB8AC3E}">
        <p14:creationId xmlns:p14="http://schemas.microsoft.com/office/powerpoint/2010/main" val="353490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 Specifics</a:t>
            </a:r>
            <a:endParaRPr lang="en-GB" dirty="0"/>
          </a:p>
        </p:txBody>
      </p:sp>
      <p:sp>
        <p:nvSpPr>
          <p:cNvPr id="3" name="Content Placeholder 2"/>
          <p:cNvSpPr>
            <a:spLocks noGrp="1"/>
          </p:cNvSpPr>
          <p:nvPr>
            <p:ph idx="1"/>
          </p:nvPr>
        </p:nvSpPr>
        <p:spPr>
          <a:xfrm>
            <a:off x="1154954" y="2079653"/>
            <a:ext cx="10181988" cy="4855221"/>
          </a:xfrm>
        </p:spPr>
        <p:txBody>
          <a:bodyPr>
            <a:noAutofit/>
          </a:bodyPr>
          <a:lstStyle/>
          <a:p>
            <a:pPr marL="0" indent="0">
              <a:buNone/>
            </a:pPr>
            <a:endParaRPr lang="en-GB" sz="1600" dirty="0" smtClean="0">
              <a:solidFill>
                <a:srgbClr val="FF0000"/>
              </a:solidFill>
            </a:endParaRPr>
          </a:p>
          <a:p>
            <a:r>
              <a:rPr lang="en-GB" sz="2000" dirty="0">
                <a:solidFill>
                  <a:schemeClr val="tx1"/>
                </a:solidFill>
              </a:rPr>
              <a:t>Communication methods – class pages, newsletters each main term, class emails, admin email, end of the day, phone…</a:t>
            </a:r>
          </a:p>
          <a:p>
            <a:r>
              <a:rPr lang="en-GB" sz="2000" dirty="0">
                <a:solidFill>
                  <a:schemeClr val="tx1"/>
                </a:solidFill>
              </a:rPr>
              <a:t>More information about PE days </a:t>
            </a:r>
            <a:r>
              <a:rPr lang="en-GB" sz="2000" dirty="0" smtClean="0">
                <a:solidFill>
                  <a:schemeClr val="tx1"/>
                </a:solidFill>
              </a:rPr>
              <a:t>etc. </a:t>
            </a:r>
            <a:r>
              <a:rPr lang="en-GB" sz="2000" dirty="0">
                <a:solidFill>
                  <a:schemeClr val="tx1"/>
                </a:solidFill>
              </a:rPr>
              <a:t>will be communicated in your first class </a:t>
            </a:r>
            <a:r>
              <a:rPr lang="en-GB" sz="2000" dirty="0" smtClean="0">
                <a:solidFill>
                  <a:schemeClr val="tx1"/>
                </a:solidFill>
              </a:rPr>
              <a:t>newsletter. Please come </a:t>
            </a:r>
            <a:r>
              <a:rPr lang="en-GB" sz="2000" dirty="0">
                <a:solidFill>
                  <a:schemeClr val="tx1"/>
                </a:solidFill>
              </a:rPr>
              <a:t>in with PE kits on (like this year</a:t>
            </a:r>
            <a:r>
              <a:rPr lang="en-GB" sz="2000" dirty="0" smtClean="0">
                <a:solidFill>
                  <a:schemeClr val="tx1"/>
                </a:solidFill>
              </a:rPr>
              <a:t>!) - we </a:t>
            </a:r>
            <a:r>
              <a:rPr lang="en-GB" sz="2000" dirty="0">
                <a:solidFill>
                  <a:schemeClr val="tx1"/>
                </a:solidFill>
              </a:rPr>
              <a:t>will try and keep days the same all year</a:t>
            </a:r>
            <a:r>
              <a:rPr lang="en-GB" sz="2000" dirty="0" smtClean="0">
                <a:solidFill>
                  <a:schemeClr val="tx1"/>
                </a:solidFill>
              </a:rPr>
              <a:t>!</a:t>
            </a:r>
          </a:p>
          <a:p>
            <a:r>
              <a:rPr lang="en-GB" sz="2000" dirty="0" smtClean="0">
                <a:solidFill>
                  <a:schemeClr val="tx1"/>
                </a:solidFill>
              </a:rPr>
              <a:t>Any medication should be sent in at the start of each term with care plans.</a:t>
            </a:r>
            <a:endParaRPr lang="en-GB" sz="2000" dirty="0">
              <a:solidFill>
                <a:schemeClr val="tx1"/>
              </a:solidFill>
            </a:endParaRPr>
          </a:p>
          <a:p>
            <a:r>
              <a:rPr lang="en-GB" sz="2000" dirty="0">
                <a:solidFill>
                  <a:schemeClr val="tx1"/>
                </a:solidFill>
              </a:rPr>
              <a:t>Back packs can be used to carry EXTRA things for the day (water bottles, packed lunch, spare clothes if needed</a:t>
            </a:r>
            <a:r>
              <a:rPr lang="en-GB" sz="2000" dirty="0" smtClean="0">
                <a:solidFill>
                  <a:schemeClr val="tx1"/>
                </a:solidFill>
              </a:rPr>
              <a:t>).</a:t>
            </a:r>
          </a:p>
          <a:p>
            <a:r>
              <a:rPr lang="en-GB" sz="2000" dirty="0" smtClean="0">
                <a:solidFill>
                  <a:schemeClr val="tx1"/>
                </a:solidFill>
              </a:rPr>
              <a:t>Year 1 – Phonics Screening Check in June 2025</a:t>
            </a:r>
            <a:endParaRPr lang="en-GB" sz="2000" dirty="0">
              <a:solidFill>
                <a:schemeClr val="tx1"/>
              </a:solidFill>
            </a:endParaRPr>
          </a:p>
          <a:p>
            <a:r>
              <a:rPr lang="en-GB" sz="2000" dirty="0">
                <a:solidFill>
                  <a:schemeClr val="tx1"/>
                </a:solidFill>
              </a:rPr>
              <a:t>Key Stage One – </a:t>
            </a:r>
            <a:r>
              <a:rPr lang="en-GB" sz="2000" b="1" dirty="0">
                <a:solidFill>
                  <a:schemeClr val="tx1"/>
                </a:solidFill>
              </a:rPr>
              <a:t>Every child MUST have a book bag for reading </a:t>
            </a:r>
            <a:r>
              <a:rPr lang="en-GB" sz="2000" b="1" dirty="0" smtClean="0">
                <a:solidFill>
                  <a:schemeClr val="tx1"/>
                </a:solidFill>
              </a:rPr>
              <a:t>books and their reading diary. </a:t>
            </a:r>
            <a:endParaRPr lang="en-GB" sz="2000" b="1" dirty="0">
              <a:solidFill>
                <a:schemeClr val="tx1"/>
              </a:solidFill>
            </a:endParaRPr>
          </a:p>
          <a:p>
            <a:pPr marL="0" indent="0">
              <a:buNone/>
            </a:pPr>
            <a:endParaRPr lang="en-GB" sz="2000" dirty="0" smtClean="0">
              <a:solidFill>
                <a:srgbClr val="FF0000"/>
              </a:solidFill>
            </a:endParaRPr>
          </a:p>
        </p:txBody>
      </p:sp>
    </p:spTree>
    <p:extLst>
      <p:ext uri="{BB962C8B-B14F-4D97-AF65-F5344CB8AC3E}">
        <p14:creationId xmlns:p14="http://schemas.microsoft.com/office/powerpoint/2010/main" val="374486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Screening in Year 1</a:t>
            </a:r>
            <a:endParaRPr lang="en-GB" dirty="0"/>
          </a:p>
        </p:txBody>
      </p:sp>
      <p:sp>
        <p:nvSpPr>
          <p:cNvPr id="3" name="Rectangle 2"/>
          <p:cNvSpPr/>
          <p:nvPr/>
        </p:nvSpPr>
        <p:spPr>
          <a:xfrm>
            <a:off x="380214" y="2149019"/>
            <a:ext cx="11356156" cy="4708981"/>
          </a:xfrm>
          <a:prstGeom prst="rect">
            <a:avLst/>
          </a:prstGeom>
        </p:spPr>
        <p:txBody>
          <a:bodyPr wrap="square">
            <a:spAutoFit/>
          </a:bodyPr>
          <a:lstStyle/>
          <a:p>
            <a:r>
              <a:rPr lang="en-GB" sz="2000" b="1" i="1" dirty="0" smtClean="0"/>
              <a:t>What </a:t>
            </a:r>
            <a:r>
              <a:rPr lang="en-GB" sz="2000" b="1" i="1" dirty="0"/>
              <a:t>is the phonics screening check? </a:t>
            </a:r>
            <a:endParaRPr lang="en-GB" sz="2000" b="1" i="1" dirty="0" smtClean="0"/>
          </a:p>
          <a:p>
            <a:r>
              <a:rPr lang="en-GB" sz="2000" dirty="0" smtClean="0"/>
              <a:t>All </a:t>
            </a:r>
            <a:r>
              <a:rPr lang="en-GB" sz="2000" dirty="0"/>
              <a:t>year 1 pupils in England take the phonics screening check. It’s done in school by our staff. </a:t>
            </a:r>
            <a:endParaRPr lang="en-GB" sz="2000" dirty="0" smtClean="0"/>
          </a:p>
          <a:p>
            <a:r>
              <a:rPr lang="en-GB" sz="2000" dirty="0" smtClean="0"/>
              <a:t>The </a:t>
            </a:r>
            <a:r>
              <a:rPr lang="en-GB" sz="2000" dirty="0"/>
              <a:t>check is made up of 40 words, and usually lasts 5-10 minutes. Some words are real words, and others are nonsense, or ‘alien’ words, that help to show if pupils can work out how to decode words they haven’t seen before. </a:t>
            </a:r>
            <a:r>
              <a:rPr lang="en-GB" sz="2000" dirty="0" smtClean="0"/>
              <a:t> </a:t>
            </a:r>
          </a:p>
          <a:p>
            <a:r>
              <a:rPr lang="en-GB" sz="2000" dirty="0" smtClean="0"/>
              <a:t>The </a:t>
            </a:r>
            <a:r>
              <a:rPr lang="en-GB" sz="2000" dirty="0"/>
              <a:t>check helps us to see: How pupils are progressing in phonics and where to provide additional teaching and support </a:t>
            </a:r>
            <a:endParaRPr lang="en-GB" sz="2000" dirty="0" smtClean="0"/>
          </a:p>
          <a:p>
            <a:r>
              <a:rPr lang="en-GB" sz="2000" b="1" i="1" dirty="0" smtClean="0"/>
              <a:t>When </a:t>
            </a:r>
            <a:r>
              <a:rPr lang="en-GB" sz="2000" b="1" i="1" dirty="0"/>
              <a:t>will it be </a:t>
            </a:r>
            <a:r>
              <a:rPr lang="en-GB" sz="2000" b="1" i="1" dirty="0" smtClean="0"/>
              <a:t>happening?</a:t>
            </a:r>
          </a:p>
          <a:p>
            <a:r>
              <a:rPr lang="en-GB" sz="2000" dirty="0" smtClean="0"/>
              <a:t>Year </a:t>
            </a:r>
            <a:r>
              <a:rPr lang="en-GB" sz="2000" dirty="0"/>
              <a:t>1 will do the phonics screening check in June </a:t>
            </a:r>
            <a:r>
              <a:rPr lang="en-GB" sz="2000" dirty="0" smtClean="0"/>
              <a:t>2025.</a:t>
            </a:r>
          </a:p>
          <a:p>
            <a:r>
              <a:rPr lang="en-GB" sz="2000" dirty="0" smtClean="0"/>
              <a:t>We </a:t>
            </a:r>
            <a:r>
              <a:rPr lang="en-GB" sz="2000" dirty="0"/>
              <a:t>will be sharing more information about the process of this check as the academic year progresses. </a:t>
            </a:r>
          </a:p>
          <a:p>
            <a:r>
              <a:rPr lang="en-GB" sz="2000" dirty="0" smtClean="0"/>
              <a:t>Children </a:t>
            </a:r>
            <a:r>
              <a:rPr lang="en-GB" sz="2000" dirty="0"/>
              <a:t>will have daily phonics lessons in preparation for this. </a:t>
            </a:r>
            <a:endParaRPr lang="en-GB" sz="2000" dirty="0" smtClean="0"/>
          </a:p>
          <a:p>
            <a:r>
              <a:rPr lang="en-GB" sz="2000" dirty="0" smtClean="0"/>
              <a:t>The </a:t>
            </a:r>
            <a:r>
              <a:rPr lang="en-GB" sz="2000" dirty="0"/>
              <a:t>children will continue to follow the ELS phonics programme that they follow in </a:t>
            </a:r>
            <a:r>
              <a:rPr lang="en-GB" sz="2000" dirty="0" smtClean="0"/>
              <a:t>Reception.</a:t>
            </a:r>
            <a:endParaRPr lang="en-GB" sz="2000" dirty="0"/>
          </a:p>
        </p:txBody>
      </p:sp>
    </p:spTree>
    <p:extLst>
      <p:ext uri="{BB962C8B-B14F-4D97-AF65-F5344CB8AC3E}">
        <p14:creationId xmlns:p14="http://schemas.microsoft.com/office/powerpoint/2010/main" val="3656109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Spelling and Reading</a:t>
            </a:r>
            <a:endParaRPr lang="en-GB" dirty="0"/>
          </a:p>
        </p:txBody>
      </p:sp>
      <p:sp>
        <p:nvSpPr>
          <p:cNvPr id="3" name="Rectangle 2"/>
          <p:cNvSpPr/>
          <p:nvPr/>
        </p:nvSpPr>
        <p:spPr>
          <a:xfrm>
            <a:off x="386416" y="2577510"/>
            <a:ext cx="11340445" cy="4154984"/>
          </a:xfrm>
          <a:prstGeom prst="rect">
            <a:avLst/>
          </a:prstGeom>
        </p:spPr>
        <p:txBody>
          <a:bodyPr wrap="square">
            <a:spAutoFit/>
          </a:bodyPr>
          <a:lstStyle/>
          <a:p>
            <a:r>
              <a:rPr lang="en-GB" sz="2200" b="1" i="1" dirty="0"/>
              <a:t>Reading diaries: </a:t>
            </a:r>
            <a:r>
              <a:rPr lang="en-GB" sz="2200" dirty="0"/>
              <a:t>They are a vital recording system for all year 1s and support communication between teachers and parents about progress and next steps. You need to listen to your child read at least 3 times a week and record this in their diary. </a:t>
            </a:r>
            <a:endParaRPr lang="en-GB" sz="2200" dirty="0" smtClean="0"/>
          </a:p>
          <a:p>
            <a:endParaRPr lang="en-GB" sz="2200" dirty="0" smtClean="0"/>
          </a:p>
          <a:p>
            <a:r>
              <a:rPr lang="en-GB" sz="2200" b="1" i="1" dirty="0" smtClean="0"/>
              <a:t>Reading </a:t>
            </a:r>
            <a:r>
              <a:rPr lang="en-GB" sz="2200" b="1" i="1" dirty="0"/>
              <a:t>books: </a:t>
            </a:r>
            <a:r>
              <a:rPr lang="en-GB" sz="2200" dirty="0"/>
              <a:t>Your child will continue to have a phonics book each week linked to their </a:t>
            </a:r>
            <a:r>
              <a:rPr lang="en-GB" sz="2200" dirty="0" smtClean="0"/>
              <a:t>level as well as a phonics book that is linked to the phonics sounds that we are teaching that week. </a:t>
            </a:r>
            <a:r>
              <a:rPr lang="en-GB" sz="2200" dirty="0"/>
              <a:t>They will also have an opportunity to visit the </a:t>
            </a:r>
            <a:r>
              <a:rPr lang="en-GB" sz="2200" dirty="0" smtClean="0"/>
              <a:t>KS1 library regularly </a:t>
            </a:r>
            <a:r>
              <a:rPr lang="en-GB" sz="2200" dirty="0"/>
              <a:t>and bring home a sharing book (to enjoy with an adult!) </a:t>
            </a:r>
            <a:endParaRPr lang="en-GB" sz="2200" dirty="0" smtClean="0"/>
          </a:p>
          <a:p>
            <a:endParaRPr lang="en-GB" sz="2200" dirty="0" smtClean="0"/>
          </a:p>
          <a:p>
            <a:r>
              <a:rPr lang="en-GB" sz="2200" b="1" i="1" dirty="0" smtClean="0"/>
              <a:t>Phonics</a:t>
            </a:r>
            <a:r>
              <a:rPr lang="en-GB" sz="2200" b="1" i="1" dirty="0"/>
              <a:t>: </a:t>
            </a:r>
            <a:r>
              <a:rPr lang="en-GB" sz="2200" dirty="0"/>
              <a:t>ELS is our phonics programme that we follow in school. This will be continued at the start of year 1 and will be delivered throughout the year.</a:t>
            </a:r>
          </a:p>
        </p:txBody>
      </p:sp>
    </p:spTree>
    <p:extLst>
      <p:ext uri="{BB962C8B-B14F-4D97-AF65-F5344CB8AC3E}">
        <p14:creationId xmlns:p14="http://schemas.microsoft.com/office/powerpoint/2010/main" val="412750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Ways to support your child over the Summer holiday…</a:t>
            </a:r>
            <a:endParaRPr lang="en-GB" dirty="0"/>
          </a:p>
        </p:txBody>
      </p:sp>
      <p:sp>
        <p:nvSpPr>
          <p:cNvPr id="3" name="Content Placeholder 2"/>
          <p:cNvSpPr>
            <a:spLocks noGrp="1"/>
          </p:cNvSpPr>
          <p:nvPr>
            <p:ph idx="1"/>
          </p:nvPr>
        </p:nvSpPr>
        <p:spPr/>
        <p:txBody>
          <a:bodyPr>
            <a:noAutofit/>
          </a:bodyPr>
          <a:lstStyle/>
          <a:p>
            <a:r>
              <a:rPr lang="en-GB" sz="2000" dirty="0" smtClean="0"/>
              <a:t>Your child’s end of year report will be sent home before the end of term. This will outline next steps that your children need to take in Maths, English and Science. Please support your child in developing these skills over the holidays, so they can hit the ground running in September.</a:t>
            </a:r>
          </a:p>
          <a:p>
            <a:endParaRPr lang="en-US" sz="2000" dirty="0"/>
          </a:p>
          <a:p>
            <a:r>
              <a:rPr lang="en-US" sz="2000" dirty="0" smtClean="0"/>
              <a:t>Children should continue reading regularly over the summer holidays – this has a HUGE impact!</a:t>
            </a:r>
            <a:endParaRPr lang="en-GB" sz="2000" dirty="0" smtClean="0"/>
          </a:p>
          <a:p>
            <a:endParaRPr lang="en-GB" sz="2000" dirty="0"/>
          </a:p>
          <a:p>
            <a:r>
              <a:rPr lang="en-GB" sz="2000" dirty="0" smtClean="0"/>
              <a:t>Ensure your child has all the uniform and equipment they need for September. </a:t>
            </a:r>
          </a:p>
          <a:p>
            <a:endParaRPr lang="en-GB" sz="2000" dirty="0"/>
          </a:p>
        </p:txBody>
      </p:sp>
    </p:spTree>
    <p:extLst>
      <p:ext uri="{BB962C8B-B14F-4D97-AF65-F5344CB8AC3E}">
        <p14:creationId xmlns:p14="http://schemas.microsoft.com/office/powerpoint/2010/main" val="2366791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Involving you next year…</a:t>
            </a:r>
            <a:endParaRPr lang="en-GB" dirty="0"/>
          </a:p>
        </p:txBody>
      </p:sp>
      <p:sp>
        <p:nvSpPr>
          <p:cNvPr id="3" name="Content Placeholder 2"/>
          <p:cNvSpPr>
            <a:spLocks noGrp="1"/>
          </p:cNvSpPr>
          <p:nvPr>
            <p:ph idx="1"/>
          </p:nvPr>
        </p:nvSpPr>
        <p:spPr/>
        <p:txBody>
          <a:bodyPr>
            <a:normAutofit/>
          </a:bodyPr>
          <a:lstStyle/>
          <a:p>
            <a:r>
              <a:rPr lang="en-GB" dirty="0"/>
              <a:t>C</a:t>
            </a:r>
            <a:r>
              <a:rPr lang="en-GB" dirty="0" smtClean="0"/>
              <a:t>lass email address: </a:t>
            </a:r>
            <a:r>
              <a:rPr lang="en-GB" dirty="0" smtClean="0">
                <a:solidFill>
                  <a:srgbClr val="FF0000"/>
                </a:solidFill>
                <a:hlinkClick r:id="rId2"/>
              </a:rPr>
              <a:t>bats</a:t>
            </a:r>
            <a:r>
              <a:rPr lang="en-GB" dirty="0" smtClean="0">
                <a:hlinkClick r:id="rId2"/>
              </a:rPr>
              <a:t>@watlington.oxon.sch.uk</a:t>
            </a:r>
            <a:r>
              <a:rPr lang="en-GB" dirty="0" smtClean="0"/>
              <a:t> if you have any small issues or messages</a:t>
            </a:r>
          </a:p>
          <a:p>
            <a:r>
              <a:rPr lang="en-GB" dirty="0" smtClean="0"/>
              <a:t>We will keep the class pages updated on a regular basis.</a:t>
            </a:r>
          </a:p>
          <a:p>
            <a:r>
              <a:rPr lang="en-GB" dirty="0" smtClean="0"/>
              <a:t>WOW events, open afternoons and assemblies will continue next year. We will try and vary the days on which these are held and give you the dates in advance. </a:t>
            </a:r>
          </a:p>
          <a:p>
            <a:r>
              <a:rPr lang="en-GB" dirty="0" smtClean="0"/>
              <a:t>We will hold a </a:t>
            </a:r>
            <a:r>
              <a:rPr lang="en-GB" dirty="0"/>
              <a:t>p</a:t>
            </a:r>
            <a:r>
              <a:rPr lang="en-GB" dirty="0" smtClean="0"/>
              <a:t>arents’ evening in the autumn term.</a:t>
            </a:r>
          </a:p>
        </p:txBody>
      </p:sp>
    </p:spTree>
    <p:extLst>
      <p:ext uri="{BB962C8B-B14F-4D97-AF65-F5344CB8AC3E}">
        <p14:creationId xmlns:p14="http://schemas.microsoft.com/office/powerpoint/2010/main" val="1466245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TotalTime>
  <Words>849</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BATS Class 2024 - 2025</vt:lpstr>
      <vt:lpstr>Transition so far…</vt:lpstr>
      <vt:lpstr>Year 1 overview</vt:lpstr>
      <vt:lpstr>What are we aiming for?</vt:lpstr>
      <vt:lpstr>Year 1 Specifics</vt:lpstr>
      <vt:lpstr>Phonics Screening in Year 1</vt:lpstr>
      <vt:lpstr>Phonics, Spelling and Reading</vt:lpstr>
      <vt:lpstr>Ways to support your child over the Summer holiday…</vt:lpstr>
      <vt:lpstr>Involving you next year…</vt:lpstr>
      <vt:lpstr>Any 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Kites 2020-2021</dc:title>
  <dc:creator>Jonathan</dc:creator>
  <cp:lastModifiedBy>EEltham</cp:lastModifiedBy>
  <cp:revision>52</cp:revision>
  <cp:lastPrinted>2020-07-10T11:16:53Z</cp:lastPrinted>
  <dcterms:created xsi:type="dcterms:W3CDTF">2020-06-19T07:03:11Z</dcterms:created>
  <dcterms:modified xsi:type="dcterms:W3CDTF">2024-07-04T15:49:24Z</dcterms:modified>
</cp:coreProperties>
</file>